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419" r:id="rId5"/>
    <p:sldMasterId id="2147484427" r:id="rId6"/>
    <p:sldMasterId id="2147484434" r:id="rId7"/>
    <p:sldMasterId id="2147484502" r:id="rId8"/>
    <p:sldMasterId id="2147484522" r:id="rId9"/>
    <p:sldMasterId id="2147484552" r:id="rId10"/>
  </p:sldMasterIdLst>
  <p:notesMasterIdLst>
    <p:notesMasterId r:id="rId99"/>
  </p:notesMasterIdLst>
  <p:handoutMasterIdLst>
    <p:handoutMasterId r:id="rId100"/>
  </p:handoutMasterIdLst>
  <p:sldIdLst>
    <p:sldId id="1735" r:id="rId11"/>
    <p:sldId id="1736" r:id="rId12"/>
    <p:sldId id="1737" r:id="rId13"/>
    <p:sldId id="1661" r:id="rId14"/>
    <p:sldId id="1698" r:id="rId15"/>
    <p:sldId id="1664" r:id="rId16"/>
    <p:sldId id="1665" r:id="rId17"/>
    <p:sldId id="1656" r:id="rId18"/>
    <p:sldId id="1658" r:id="rId19"/>
    <p:sldId id="1738" r:id="rId20"/>
    <p:sldId id="1660" r:id="rId21"/>
    <p:sldId id="1739" r:id="rId22"/>
    <p:sldId id="1740" r:id="rId23"/>
    <p:sldId id="1741" r:id="rId24"/>
    <p:sldId id="1742" r:id="rId25"/>
    <p:sldId id="1743" r:id="rId26"/>
    <p:sldId id="1745" r:id="rId27"/>
    <p:sldId id="1744" r:id="rId28"/>
    <p:sldId id="1695" r:id="rId29"/>
    <p:sldId id="1696" r:id="rId30"/>
    <p:sldId id="1697" r:id="rId31"/>
    <p:sldId id="1670" r:id="rId32"/>
    <p:sldId id="1671" r:id="rId33"/>
    <p:sldId id="1672" r:id="rId34"/>
    <p:sldId id="1673" r:id="rId35"/>
    <p:sldId id="1674" r:id="rId36"/>
    <p:sldId id="1675" r:id="rId37"/>
    <p:sldId id="1676" r:id="rId38"/>
    <p:sldId id="1677" r:id="rId39"/>
    <p:sldId id="1678" r:id="rId40"/>
    <p:sldId id="1679" r:id="rId41"/>
    <p:sldId id="1680" r:id="rId42"/>
    <p:sldId id="1681" r:id="rId43"/>
    <p:sldId id="1683" r:id="rId44"/>
    <p:sldId id="1682" r:id="rId45"/>
    <p:sldId id="1684" r:id="rId46"/>
    <p:sldId id="1685" r:id="rId47"/>
    <p:sldId id="1686" r:id="rId48"/>
    <p:sldId id="1687" r:id="rId49"/>
    <p:sldId id="1688" r:id="rId50"/>
    <p:sldId id="1689" r:id="rId51"/>
    <p:sldId id="1690" r:id="rId52"/>
    <p:sldId id="1691" r:id="rId53"/>
    <p:sldId id="1692" r:id="rId54"/>
    <p:sldId id="1699" r:id="rId55"/>
    <p:sldId id="1700" r:id="rId56"/>
    <p:sldId id="1701" r:id="rId57"/>
    <p:sldId id="1703" r:id="rId58"/>
    <p:sldId id="1706" r:id="rId59"/>
    <p:sldId id="1707" r:id="rId60"/>
    <p:sldId id="1708" r:id="rId61"/>
    <p:sldId id="1709" r:id="rId62"/>
    <p:sldId id="1710" r:id="rId63"/>
    <p:sldId id="1711" r:id="rId64"/>
    <p:sldId id="1713" r:id="rId65"/>
    <p:sldId id="1714" r:id="rId66"/>
    <p:sldId id="1716" r:id="rId67"/>
    <p:sldId id="1717" r:id="rId68"/>
    <p:sldId id="1718" r:id="rId69"/>
    <p:sldId id="1719" r:id="rId70"/>
    <p:sldId id="1720" r:id="rId71"/>
    <p:sldId id="1721" r:id="rId72"/>
    <p:sldId id="1722" r:id="rId73"/>
    <p:sldId id="1732" r:id="rId74"/>
    <p:sldId id="1733" r:id="rId75"/>
    <p:sldId id="1746" r:id="rId76"/>
    <p:sldId id="1730" r:id="rId77"/>
    <p:sldId id="1747" r:id="rId78"/>
    <p:sldId id="1748" r:id="rId79"/>
    <p:sldId id="1749" r:id="rId80"/>
    <p:sldId id="1750" r:id="rId81"/>
    <p:sldId id="1726" r:id="rId82"/>
    <p:sldId id="1643" r:id="rId83"/>
    <p:sldId id="1644" r:id="rId84"/>
    <p:sldId id="1645" r:id="rId85"/>
    <p:sldId id="1646" r:id="rId86"/>
    <p:sldId id="1647" r:id="rId87"/>
    <p:sldId id="1648" r:id="rId88"/>
    <p:sldId id="1728" r:id="rId89"/>
    <p:sldId id="1727" r:id="rId90"/>
    <p:sldId id="1649" r:id="rId91"/>
    <p:sldId id="1650" r:id="rId92"/>
    <p:sldId id="1651" r:id="rId93"/>
    <p:sldId id="1652" r:id="rId94"/>
    <p:sldId id="1653" r:id="rId95"/>
    <p:sldId id="1654" r:id="rId96"/>
    <p:sldId id="1655" r:id="rId97"/>
    <p:sldId id="1725" r:id="rId9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CB713"/>
    <a:srgbClr val="005AA1"/>
    <a:srgbClr val="002864"/>
    <a:srgbClr val="002050"/>
    <a:srgbClr val="00BCF2"/>
    <a:srgbClr val="FFCC00"/>
    <a:srgbClr val="0D7595"/>
    <a:srgbClr val="5ACBF0"/>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6121" autoAdjust="0"/>
  </p:normalViewPr>
  <p:slideViewPr>
    <p:cSldViewPr snapToGrid="0">
      <p:cViewPr varScale="1">
        <p:scale>
          <a:sx n="63" d="100"/>
          <a:sy n="63" d="100"/>
        </p:scale>
        <p:origin x="267" y="58"/>
      </p:cViewPr>
      <p:guideLst>
        <p:guide orient="horz" pos="2203"/>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11/18/2017 1:22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24603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58081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16082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2792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11713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1807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11403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46163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04045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7168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66532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66563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384904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0031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23528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311719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191804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7313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60641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07331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8687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13898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84449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99748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025258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295088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235095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618618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70946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46615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886090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02673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385345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608548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536606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582092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03798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5255802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044466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latin typeface="Times New Roman" panose="02020603050405020304" pitchFamily="18" charset="0"/>
              <a:cs typeface="Arial" panose="020B0604020202020204" pitchFamily="34" charset="0"/>
            </a:endParaRP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826CF3E3-E1A0-412D-8E55-EFF5020ACB03}" type="slidenum">
              <a:rPr lang="en-US" altLang="en-US"/>
              <a:pPr eaLnBrk="1" hangingPunct="1">
                <a:spcBef>
                  <a:spcPct val="0"/>
                </a:spcBef>
              </a:pPr>
              <a:t>47</a:t>
            </a:fld>
            <a:endParaRPr lang="en-US" altLang="en-US" dirty="0"/>
          </a:p>
        </p:txBody>
      </p:sp>
    </p:spTree>
    <p:extLst>
      <p:ext uri="{BB962C8B-B14F-4D97-AF65-F5344CB8AC3E}">
        <p14:creationId xmlns:p14="http://schemas.microsoft.com/office/powerpoint/2010/main" val="245666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latin typeface="Times New Roman" panose="02020603050405020304" pitchFamily="18" charset="0"/>
              <a:cs typeface="Arial" panose="020B0604020202020204" pitchFamily="34"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697782BE-4274-4BFE-A68D-A3378BEFF527}" type="slidenum">
              <a:rPr lang="en-US" altLang="en-US"/>
              <a:pPr eaLnBrk="1" hangingPunct="1">
                <a:spcBef>
                  <a:spcPct val="0"/>
                </a:spcBef>
              </a:pPr>
              <a:t>48</a:t>
            </a:fld>
            <a:endParaRPr lang="en-US" altLang="en-US" dirty="0"/>
          </a:p>
        </p:txBody>
      </p:sp>
    </p:spTree>
    <p:extLst>
      <p:ext uri="{BB962C8B-B14F-4D97-AF65-F5344CB8AC3E}">
        <p14:creationId xmlns:p14="http://schemas.microsoft.com/office/powerpoint/2010/main" val="998269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latin typeface="Times New Roman" panose="02020603050405020304" pitchFamily="18" charset="0"/>
              <a:cs typeface="Arial" panose="020B0604020202020204" pitchFamily="34" charset="0"/>
            </a:endParaRP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99944457-0A5E-4D0E-B920-5E6AD827B23F}" type="slidenum">
              <a:rPr lang="en-US" altLang="en-US"/>
              <a:pPr eaLnBrk="1" hangingPunct="1">
                <a:spcBef>
                  <a:spcPct val="0"/>
                </a:spcBef>
              </a:pPr>
              <a:t>49</a:t>
            </a:fld>
            <a:endParaRPr lang="en-US" altLang="en-US" dirty="0"/>
          </a:p>
        </p:txBody>
      </p:sp>
    </p:spTree>
    <p:extLst>
      <p:ext uri="{BB962C8B-B14F-4D97-AF65-F5344CB8AC3E}">
        <p14:creationId xmlns:p14="http://schemas.microsoft.com/office/powerpoint/2010/main" val="272412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987048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latin typeface="Times New Roman" panose="02020603050405020304" pitchFamily="18" charset="0"/>
              <a:cs typeface="Arial" panose="020B0604020202020204" pitchFamily="34"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A86DC5AB-2D56-48D5-B475-FAFBA031A585}" type="slidenum">
              <a:rPr lang="en-US" altLang="en-US"/>
              <a:pPr eaLnBrk="1" hangingPunct="1">
                <a:spcBef>
                  <a:spcPct val="0"/>
                </a:spcBef>
              </a:pPr>
              <a:t>50</a:t>
            </a:fld>
            <a:endParaRPr lang="en-US" altLang="en-US" dirty="0"/>
          </a:p>
        </p:txBody>
      </p:sp>
    </p:spTree>
    <p:extLst>
      <p:ext uri="{BB962C8B-B14F-4D97-AF65-F5344CB8AC3E}">
        <p14:creationId xmlns:p14="http://schemas.microsoft.com/office/powerpoint/2010/main" val="52363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latin typeface="Times New Roman" panose="02020603050405020304" pitchFamily="18" charset="0"/>
              <a:cs typeface="Arial" panose="020B0604020202020204" pitchFamily="34" charset="0"/>
            </a:endParaRP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55AE5A56-85A8-419D-9884-B5077B116481}" type="slidenum">
              <a:rPr lang="en-US" altLang="en-US"/>
              <a:pPr eaLnBrk="1" hangingPunct="1">
                <a:spcBef>
                  <a:spcPct val="0"/>
                </a:spcBef>
              </a:pPr>
              <a:t>51</a:t>
            </a:fld>
            <a:endParaRPr lang="en-US" altLang="en-US" dirty="0"/>
          </a:p>
        </p:txBody>
      </p:sp>
    </p:spTree>
    <p:extLst>
      <p:ext uri="{BB962C8B-B14F-4D97-AF65-F5344CB8AC3E}">
        <p14:creationId xmlns:p14="http://schemas.microsoft.com/office/powerpoint/2010/main" val="1162549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latin typeface="Times New Roman" panose="02020603050405020304" pitchFamily="18" charset="0"/>
              <a:cs typeface="Arial" panose="020B0604020202020204" pitchFamily="34" charset="0"/>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D1BC53FA-377B-4070-9A82-8B10AFC65C68}" type="slidenum">
              <a:rPr lang="en-US" altLang="en-US"/>
              <a:pPr eaLnBrk="1" hangingPunct="1">
                <a:spcBef>
                  <a:spcPct val="0"/>
                </a:spcBef>
              </a:pPr>
              <a:t>52</a:t>
            </a:fld>
            <a:endParaRPr lang="en-US" altLang="en-US" dirty="0"/>
          </a:p>
        </p:txBody>
      </p:sp>
    </p:spTree>
    <p:extLst>
      <p:ext uri="{BB962C8B-B14F-4D97-AF65-F5344CB8AC3E}">
        <p14:creationId xmlns:p14="http://schemas.microsoft.com/office/powerpoint/2010/main" val="4846678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latin typeface="Times New Roman" panose="02020603050405020304" pitchFamily="18"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8A369A14-1DC2-4529-AAFB-78C1D6B2B54C}" type="slidenum">
              <a:rPr lang="en-US" altLang="en-US"/>
              <a:pPr eaLnBrk="1" hangingPunct="1">
                <a:spcBef>
                  <a:spcPct val="0"/>
                </a:spcBef>
              </a:pPr>
              <a:t>53</a:t>
            </a:fld>
            <a:endParaRPr lang="en-US" altLang="en-US" dirty="0"/>
          </a:p>
        </p:txBody>
      </p:sp>
    </p:spTree>
    <p:extLst>
      <p:ext uri="{BB962C8B-B14F-4D97-AF65-F5344CB8AC3E}">
        <p14:creationId xmlns:p14="http://schemas.microsoft.com/office/powerpoint/2010/main" val="35368994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5454063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6211239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90377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095195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720499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84518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864177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2196218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8531957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0668954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9059392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062357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181281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8650019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3518690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804570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4394699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9761733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7827739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4767223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4767223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767223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767223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4767223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325784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9" name="Shape 6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is also referred to as a down sampling layer. In this category, there are also several layer options, with max pooling being the most popular. This basically takes a filter (normally of size 2x2) and a stride of the same length. It then applies it to the input volume and outputs the maximum number in every subregion that the filter convolves around.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you can imagine, this layer drastically reduces the spatial dimension of the input volume. This serves two main purposes. The first is that the amount of parameters or weights is reduced by 75%, thus lessening the computation cost. The second is that it will control </a:t>
            </a:r>
            <a:r>
              <a:rPr lang="en-US" sz="1200" b="1" i="0" kern="1200" dirty="0">
                <a:solidFill>
                  <a:schemeClr val="tx1"/>
                </a:solidFill>
                <a:effectLst/>
                <a:latin typeface="+mn-lt"/>
                <a:ea typeface="+mn-ea"/>
                <a:cs typeface="+mn-cs"/>
              </a:rPr>
              <a:t>overfitting</a:t>
            </a:r>
          </a:p>
          <a:p>
            <a:pPr lvl="0">
              <a:spcBef>
                <a:spcPts val="0"/>
              </a:spcBef>
              <a:buNone/>
            </a:pPr>
            <a:endParaRPr dirty="0"/>
          </a:p>
        </p:txBody>
      </p:sp>
    </p:spTree>
    <p:extLst>
      <p:ext uri="{BB962C8B-B14F-4D97-AF65-F5344CB8AC3E}">
        <p14:creationId xmlns:p14="http://schemas.microsoft.com/office/powerpoint/2010/main" val="3741560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4667235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9" name="Shape 6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dirty="0"/>
              <a:t>Contains neurons that connect to the entire input volume, as in ordinary Neural Networks</a:t>
            </a:r>
          </a:p>
          <a:p>
            <a:pPr lvl="0" rtl="0">
              <a:spcBef>
                <a:spcPts val="0"/>
              </a:spcBef>
              <a:buNone/>
            </a:pPr>
            <a:endParaRPr dirty="0"/>
          </a:p>
        </p:txBody>
      </p:sp>
    </p:spTree>
    <p:extLst>
      <p:ext uri="{BB962C8B-B14F-4D97-AF65-F5344CB8AC3E}">
        <p14:creationId xmlns:p14="http://schemas.microsoft.com/office/powerpoint/2010/main" val="2762807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587" cy="457127"/>
          </a:xfrm>
          <a:prstGeom prst="rect">
            <a:avLst/>
          </a:prstGeom>
        </p:spPr>
        <p:txBody>
          <a:bodyPr/>
          <a:lstStyle/>
          <a:p>
            <a:r>
              <a:rPr lang="en-US" dirty="0"/>
              <a:t>Microsoft Ignite 2015</a:t>
            </a:r>
          </a:p>
        </p:txBody>
      </p:sp>
      <p:sp>
        <p:nvSpPr>
          <p:cNvPr id="5" name="Footer Placeholder 4"/>
          <p:cNvSpPr>
            <a:spLocks noGrp="1"/>
          </p:cNvSpPr>
          <p:nvPr>
            <p:ph type="ftr" sz="quarter" idx="11"/>
          </p:nvPr>
        </p:nvSpPr>
        <p:spPr>
          <a:xfrm>
            <a:off x="0" y="8685413"/>
            <a:ext cx="2971587" cy="457126"/>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815" y="0"/>
            <a:ext cx="2971587" cy="457127"/>
          </a:xfrm>
          <a:prstGeom prst="rect">
            <a:avLst/>
          </a:prstGeom>
        </p:spPr>
        <p:txBody>
          <a:bodyPr/>
          <a:lstStyle/>
          <a:p>
            <a:fld id="{76931AD4-DA52-48E2-8CE7-602C7D2886AD}" type="datetime8">
              <a:rPr lang="en-US" smtClean="0"/>
              <a:t>11/18/2017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66723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2165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273071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4606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31125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5646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3779114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150173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272269853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371023351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42052949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60032678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2473303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946370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7338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788152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639067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2875481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2536722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94545246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8628046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25765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42187"/>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799"/>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1787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9350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14695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00483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4"/>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2063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9"/>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886091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603834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49957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6500163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6160658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42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20602907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545399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9144318"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262455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9787257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00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74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567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17782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5751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384295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42187"/>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799"/>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3352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3640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89770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3534963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4"/>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1229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9"/>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6322916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6766146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32560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834310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5100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5355077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355583616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57007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9144318"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578915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8357108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144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026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73375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8301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5"/>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9"/>
            <a:ext cx="5285502" cy="278537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9"/>
            <a:ext cx="5285502" cy="278537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82890"/>
            <a:ext cx="2798207" cy="372394"/>
          </a:xfrm>
          <a:prstGeom prst="rect">
            <a:avLst/>
          </a:prstGeom>
        </p:spPr>
        <p:txBody>
          <a:bodyPr/>
          <a:lstStyle/>
          <a:p>
            <a:pPr defTabSz="932418"/>
            <a:fld id="{FCBA4302-AB3A-4B30-AA1E-4FC776169C46}" type="datetimeFigureOut">
              <a:rPr lang="en-US" smtClean="0">
                <a:solidFill>
                  <a:srgbClr val="FFFFFF"/>
                </a:solidFill>
              </a:rPr>
              <a:pPr defTabSz="932418"/>
              <a:t>11/18/2017</a:t>
            </a:fld>
            <a:endParaRPr lang="en-US" dirty="0">
              <a:solidFill>
                <a:srgbClr val="FFFFFF"/>
              </a:solidFill>
            </a:endParaRPr>
          </a:p>
        </p:txBody>
      </p:sp>
      <p:sp>
        <p:nvSpPr>
          <p:cNvPr id="6" name="Footer Placeholder 5"/>
          <p:cNvSpPr>
            <a:spLocks noGrp="1"/>
          </p:cNvSpPr>
          <p:nvPr>
            <p:ph type="ftr" sz="quarter" idx="11"/>
          </p:nvPr>
        </p:nvSpPr>
        <p:spPr>
          <a:xfrm>
            <a:off x="4119583" y="6482890"/>
            <a:ext cx="4197310" cy="372394"/>
          </a:xfrm>
          <a:prstGeom prst="rect">
            <a:avLst/>
          </a:prstGeom>
        </p:spPr>
        <p:txBody>
          <a:bodyPr/>
          <a:lstStyle/>
          <a:p>
            <a:pPr defTabSz="932418"/>
            <a:endParaRPr lang="en-US" dirty="0">
              <a:solidFill>
                <a:srgbClr val="FFFFFF"/>
              </a:solidFill>
            </a:endParaRPr>
          </a:p>
        </p:txBody>
      </p:sp>
      <p:sp>
        <p:nvSpPr>
          <p:cNvPr id="7" name="Slide Number Placeholder 6"/>
          <p:cNvSpPr>
            <a:spLocks noGrp="1"/>
          </p:cNvSpPr>
          <p:nvPr>
            <p:ph type="sldNum" sz="quarter" idx="12"/>
          </p:nvPr>
        </p:nvSpPr>
        <p:spPr>
          <a:xfrm>
            <a:off x="8783260" y="6482890"/>
            <a:ext cx="2798207" cy="372394"/>
          </a:xfrm>
          <a:prstGeom prst="rect">
            <a:avLst/>
          </a:prstGeom>
        </p:spPr>
        <p:txBody>
          <a:bodyPr/>
          <a:lstStyle/>
          <a:p>
            <a:pPr defTabSz="932418"/>
            <a:fld id="{238D2EFD-9BE3-4DA5-8511-61AA80F92140}" type="slidenum">
              <a:rPr lang="en-US" smtClean="0">
                <a:solidFill>
                  <a:srgbClr val="FFFFFF"/>
                </a:solidFill>
              </a:rPr>
              <a:pPr defTabSz="932418"/>
              <a:t>‹#›</a:t>
            </a:fld>
            <a:endParaRPr lang="en-US" dirty="0">
              <a:solidFill>
                <a:srgbClr val="FFFFFF"/>
              </a:solidFill>
            </a:endParaRPr>
          </a:p>
        </p:txBody>
      </p:sp>
    </p:spTree>
    <p:extLst>
      <p:ext uri="{BB962C8B-B14F-4D97-AF65-F5344CB8AC3E}">
        <p14:creationId xmlns:p14="http://schemas.microsoft.com/office/powerpoint/2010/main" val="1935870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11653521" cy="1075884"/>
          </a:xfrm>
        </p:spPr>
        <p:txBody>
          <a:bodyPr lIns="146304" tIns="91440" rIns="146304" bIns="91440"/>
          <a:lstStyle>
            <a:lvl1pPr>
              <a:lnSpc>
                <a:spcPts val="6174"/>
              </a:lnSpc>
              <a:defRPr sz="3999"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1" y="1350546"/>
            <a:ext cx="4358791" cy="4949771"/>
          </a:xfrm>
        </p:spPr>
        <p:txBody>
          <a:bodyPr wrap="square">
            <a:normAutofit/>
          </a:bodyPr>
          <a:lstStyle>
            <a:lvl1pPr marL="0" indent="0">
              <a:lnSpc>
                <a:spcPct val="100000"/>
              </a:lnSpc>
              <a:spcBef>
                <a:spcPts val="1199"/>
              </a:spcBef>
              <a:spcAft>
                <a:spcPts val="1199"/>
              </a:spcAft>
              <a:buClr>
                <a:schemeClr val="tx1"/>
              </a:buClr>
              <a:buFont typeface="Wingdings" pitchFamily="2" charset="2"/>
              <a:buNone/>
              <a:defRPr sz="2400">
                <a:solidFill>
                  <a:schemeClr val="accent1"/>
                </a:solidFill>
              </a:defRPr>
            </a:lvl1pPr>
            <a:lvl2pPr marL="0" indent="0">
              <a:lnSpc>
                <a:spcPct val="100000"/>
              </a:lnSpc>
              <a:spcAft>
                <a:spcPts val="1199"/>
              </a:spcAft>
              <a:buNone/>
              <a:defRPr sz="1960">
                <a:solidFill>
                  <a:schemeClr val="tx1"/>
                </a:solidFill>
              </a:defRPr>
            </a:lvl2pPr>
            <a:lvl3pPr marL="227165" indent="0">
              <a:lnSpc>
                <a:spcPct val="100000"/>
              </a:lnSpc>
              <a:spcAft>
                <a:spcPts val="1199"/>
              </a:spcAft>
              <a:buNone/>
              <a:tabLst/>
              <a:defRPr sz="1960">
                <a:solidFill>
                  <a:schemeClr val="tx1"/>
                </a:solidFill>
              </a:defRPr>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6" y="1350963"/>
            <a:ext cx="7294563" cy="74218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1877">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2222293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60787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377435"/>
            <a:ext cx="6886900" cy="4923061"/>
          </a:xfrm>
          <a:solidFill>
            <a:schemeClr val="bg1">
              <a:lumMod val="95000"/>
            </a:schemeClr>
          </a:solidFill>
          <a:ln w="63500">
            <a:solidFill>
              <a:schemeClr val="accent4"/>
            </a:solidFill>
            <a:miter lim="800000"/>
          </a:ln>
        </p:spPr>
        <p:txBody>
          <a:bodyPr wrap="square">
            <a:normAutofit/>
          </a:bodyPr>
          <a:lstStyle>
            <a:lvl1pPr marL="0" indent="0" defTabSz="372967">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2967" indent="0" defTabSz="372967">
              <a:lnSpc>
                <a:spcPct val="100000"/>
              </a:lnSpc>
              <a:spcBef>
                <a:spcPts val="0"/>
              </a:spcBef>
              <a:buNone/>
              <a:defRPr sz="1836">
                <a:latin typeface="Consolas" panose="020B0609020204030204" pitchFamily="49" charset="0"/>
                <a:cs typeface="Consolas" panose="020B0609020204030204" pitchFamily="49" charset="0"/>
              </a:defRPr>
            </a:lvl2pPr>
            <a:lvl3pPr marL="745933" indent="0" defTabSz="372967">
              <a:lnSpc>
                <a:spcPct val="100000"/>
              </a:lnSpc>
              <a:spcBef>
                <a:spcPts val="0"/>
              </a:spcBef>
              <a:buNone/>
              <a:tabLst/>
              <a:defRPr sz="1836">
                <a:latin typeface="Consolas" panose="020B0609020204030204" pitchFamily="49" charset="0"/>
                <a:cs typeface="Consolas" panose="020B0609020204030204" pitchFamily="49" charset="0"/>
              </a:defRPr>
            </a:lvl3pPr>
            <a:lvl4pPr marL="1118901" indent="0" defTabSz="372967">
              <a:lnSpc>
                <a:spcPct val="100000"/>
              </a:lnSpc>
              <a:spcBef>
                <a:spcPts val="0"/>
              </a:spcBef>
              <a:buNone/>
              <a:defRPr sz="1836">
                <a:latin typeface="Consolas" panose="020B0609020204030204" pitchFamily="49" charset="0"/>
                <a:cs typeface="Consolas" panose="020B0609020204030204" pitchFamily="49" charset="0"/>
              </a:defRPr>
            </a:lvl4pPr>
            <a:lvl5pPr marL="1491868" indent="0" defTabSz="372967">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00" y="6644680"/>
            <a:ext cx="12436794" cy="360970"/>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grpSp>
      <p:sp>
        <p:nvSpPr>
          <p:cNvPr id="20" name="Text Placeholder 2"/>
          <p:cNvSpPr>
            <a:spLocks noGrp="1"/>
          </p:cNvSpPr>
          <p:nvPr>
            <p:ph type="body" sz="quarter" idx="13" hasCustomPrompt="1"/>
          </p:nvPr>
        </p:nvSpPr>
        <p:spPr>
          <a:xfrm>
            <a:off x="7564439" y="1350964"/>
            <a:ext cx="4598987" cy="1107949"/>
          </a:xfrm>
        </p:spPr>
        <p:txBody>
          <a:bodyPr/>
          <a:lstStyle>
            <a:lvl1pPr marL="0" indent="0">
              <a:lnSpc>
                <a:spcPct val="100000"/>
              </a:lnSpc>
              <a:spcBef>
                <a:spcPts val="2000"/>
              </a:spcBef>
              <a:buFontTx/>
              <a:buNone/>
              <a:defRPr lang="en-US" sz="2400" kern="1200" dirty="0" smtClean="0">
                <a:solidFill>
                  <a:schemeClr val="accent4"/>
                </a:solidFill>
                <a:latin typeface="+mj-lt"/>
                <a:ea typeface="ＭＳ Ｐゴシック" charset="0"/>
                <a:cs typeface="ＭＳ Ｐゴシック" charset="0"/>
              </a:defRPr>
            </a:lvl1pPr>
            <a:lvl2pPr marL="342834" indent="0">
              <a:lnSpc>
                <a:spcPct val="100000"/>
              </a:lnSpc>
              <a:spcBef>
                <a:spcPts val="2000"/>
              </a:spcBef>
              <a:buFontTx/>
              <a:buNone/>
              <a:defRPr lang="en-US" sz="1959" b="0" kern="1200" dirty="0" smtClean="0">
                <a:solidFill>
                  <a:schemeClr val="tx1"/>
                </a:solidFill>
                <a:latin typeface="+mn-lt"/>
                <a:ea typeface="ＭＳ Ｐゴシック" charset="0"/>
                <a:cs typeface="Segoe UI Semibold" panose="020B0702040204020203" pitchFamily="34" charset="0"/>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marL="0" lvl="0" indent="0" algn="l" defTabSz="931684" rtl="0" fontAlgn="base">
              <a:lnSpc>
                <a:spcPct val="100000"/>
              </a:lnSpc>
              <a:spcBef>
                <a:spcPts val="1224"/>
              </a:spcBef>
              <a:spcAft>
                <a:spcPts val="1199"/>
              </a:spcAft>
              <a:buClr>
                <a:schemeClr val="tx1"/>
              </a:buClr>
              <a:buSzPct val="90000"/>
              <a:buFont typeface="Wingdings" pitchFamily="2" charset="2"/>
              <a:buNone/>
            </a:pPr>
            <a:r>
              <a:rPr lang="en-US" dirty="0"/>
              <a:t>Click to edit Master text styles</a:t>
            </a:r>
          </a:p>
          <a:p>
            <a:pPr marL="0" lvl="1" indent="0" algn="l" defTabSz="931684" rtl="0" fontAlgn="base">
              <a:lnSpc>
                <a:spcPct val="100000"/>
              </a:lnSpc>
              <a:spcBef>
                <a:spcPts val="612"/>
              </a:spcBef>
              <a:spcAft>
                <a:spcPts val="1199"/>
              </a:spcAft>
              <a:buSzPct val="90000"/>
              <a:buFont typeface="Arial" charset="0"/>
              <a:buNone/>
            </a:pPr>
            <a:r>
              <a:rPr lang="en-US" dirty="0"/>
              <a:t>Second level</a:t>
            </a:r>
          </a:p>
        </p:txBody>
      </p:sp>
      <p:sp>
        <p:nvSpPr>
          <p:cNvPr id="23" name="Text Placeholder 4"/>
          <p:cNvSpPr>
            <a:spLocks noGrp="1"/>
          </p:cNvSpPr>
          <p:nvPr>
            <p:ph type="body" sz="quarter" idx="14"/>
          </p:nvPr>
        </p:nvSpPr>
        <p:spPr>
          <a:xfrm>
            <a:off x="269241" y="428194"/>
            <a:ext cx="11649456" cy="742187"/>
          </a:xfrm>
        </p:spPr>
        <p:txBody>
          <a:bodyPr lIns="146304" tIns="91440" rIns="146304" bIns="91440" anchor="ctr" anchorCtr="0"/>
          <a:lstStyle>
            <a:lvl1pPr marL="0" indent="0">
              <a:buNone/>
              <a:defRPr sz="3999">
                <a:solidFill>
                  <a:schemeClr val="tx1">
                    <a:lumMod val="90000"/>
                    <a:lumOff val="10000"/>
                  </a:schemeClr>
                </a:solidFill>
              </a:defRPr>
            </a:lvl1pPr>
            <a:lvl5pPr marL="1028503" indent="0">
              <a:buNone/>
              <a:defRPr/>
            </a:lvl5pPr>
          </a:lstStyle>
          <a:p>
            <a:pPr lvl="0"/>
            <a:r>
              <a:rPr lang="en-US"/>
              <a:t>Click to edit Master text styles</a:t>
            </a:r>
          </a:p>
        </p:txBody>
      </p:sp>
    </p:spTree>
    <p:extLst>
      <p:ext uri="{BB962C8B-B14F-4D97-AF65-F5344CB8AC3E}">
        <p14:creationId xmlns:p14="http://schemas.microsoft.com/office/powerpoint/2010/main" val="24467677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11653521" cy="1075884"/>
          </a:xfrm>
        </p:spPr>
        <p:txBody>
          <a:bodyPr lIns="146304" tIns="91440" rIns="146304" bIns="91440"/>
          <a:lstStyle>
            <a:lvl1pPr>
              <a:lnSpc>
                <a:spcPts val="6174"/>
              </a:lnSpc>
              <a:defRPr sz="3999"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6" y="1350963"/>
            <a:ext cx="7294563" cy="74218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9" y="1350963"/>
            <a:ext cx="4598987" cy="3573531"/>
          </a:xfrm>
        </p:spPr>
        <p:txBody>
          <a:bodyPr/>
          <a:lstStyle>
            <a:lvl1pPr marL="0" indent="0">
              <a:lnSpc>
                <a:spcPct val="100000"/>
              </a:lnSpc>
              <a:spcBef>
                <a:spcPts val="2000"/>
              </a:spcBef>
              <a:buFontTx/>
              <a:buNone/>
              <a:defRPr sz="3199">
                <a:solidFill>
                  <a:srgbClr val="C00000"/>
                </a:solidFill>
              </a:defRPr>
            </a:lvl1pPr>
            <a:lvl2pPr marL="342834" indent="0">
              <a:lnSpc>
                <a:spcPct val="100000"/>
              </a:lnSpc>
              <a:spcBef>
                <a:spcPts val="2000"/>
              </a:spcBef>
              <a:buFontTx/>
              <a:buNone/>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8276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6666348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26263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pPr defTabSz="932563"/>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pPr defTabSz="932563"/>
            <a:fld id="{27258FFF-F925-446B-8502-81C933981705}" type="slidenum">
              <a:rPr lang="en-US" smtClean="0">
                <a:solidFill>
                  <a:srgbClr val="505050"/>
                </a:solidFill>
              </a:rPr>
              <a:pPr defTabSz="932563"/>
              <a:t>‹#›</a:t>
            </a:fld>
            <a:endParaRPr lang="en-US" dirty="0">
              <a:solidFill>
                <a:srgbClr val="505050"/>
              </a:soli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667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rgbClr val="BA141A"/>
                </a:solidFill>
              </a:defRPr>
            </a:lvl1pPr>
          </a:lstStyle>
          <a:p>
            <a:pPr marL="0" lvl="0">
              <a:lnSpc>
                <a:spcPts val="3599"/>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2563"/>
            <a:r>
              <a:rPr lang="en-US"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2563"/>
            <a:fld id="{27258FFF-F925-446B-8502-81C933981705}" type="slidenum">
              <a:rPr lang="en-US" smtClean="0">
                <a:solidFill>
                  <a:srgbClr val="505050">
                    <a:tint val="75000"/>
                  </a:srgbClr>
                </a:solidFill>
              </a:rPr>
              <a:pPr defTabSz="932563"/>
              <a:t>‹#›</a:t>
            </a:fld>
            <a:endParaRPr lang="en-US" dirty="0">
              <a:solidFill>
                <a:srgbClr val="505050">
                  <a:tint val="75000"/>
                </a:srgbClr>
              </a:solidFill>
            </a:endParaRPr>
          </a:p>
        </p:txBody>
      </p:sp>
      <p:sp>
        <p:nvSpPr>
          <p:cNvPr id="8" name="Text Placeholder 7"/>
          <p:cNvSpPr>
            <a:spLocks noGrp="1"/>
          </p:cNvSpPr>
          <p:nvPr>
            <p:ph type="body" sz="quarter" idx="13" hasCustomPrompt="1"/>
          </p:nvPr>
        </p:nvSpPr>
        <p:spPr>
          <a:xfrm>
            <a:off x="274638" y="2125664"/>
            <a:ext cx="9144000" cy="2450084"/>
          </a:xfrm>
        </p:spPr>
        <p:txBody>
          <a:bodyPr/>
          <a:lstStyle>
            <a:lvl1pPr marL="233318" indent="-233318">
              <a:spcBef>
                <a:spcPts val="1199"/>
              </a:spcBef>
              <a:defRPr sz="2400">
                <a:latin typeface="+mn-lt"/>
              </a:defRPr>
            </a:lvl1pPr>
            <a:lvl2pPr marL="690430" indent="-233318">
              <a:spcBef>
                <a:spcPts val="1199"/>
              </a:spcBef>
              <a:buSzPct val="100000"/>
              <a:buFont typeface="Segoe UI" pitchFamily="34" charset="0"/>
              <a:buChar char="‐"/>
              <a:defRPr sz="2000"/>
            </a:lvl2pPr>
            <a:lvl3pPr marL="1147543" indent="-233318">
              <a:spcBef>
                <a:spcPts val="1199"/>
              </a:spcBef>
              <a:buFont typeface="Wingdings" pitchFamily="2" charset="2"/>
              <a:buChar char="§"/>
              <a:defRPr sz="1800"/>
            </a:lvl3pPr>
            <a:lvl4pPr marL="1599893" indent="-342834">
              <a:spcBef>
                <a:spcPts val="1199"/>
              </a:spcBef>
              <a:buFont typeface="+mj-lt"/>
              <a:buAutoNum type="arabicPeriod"/>
              <a:defRPr sz="1599"/>
            </a:lvl4pPr>
            <a:lvl5pPr marL="1945901" indent="-342834">
              <a:spcBef>
                <a:spcPts val="1199"/>
              </a:spcBef>
              <a:buFont typeface="+mj-lt"/>
              <a:buAutoNum type="alphaLcParenR"/>
              <a:defRPr sz="1599"/>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571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68577964"/>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pPr defTabSz="932563"/>
            <a:r>
              <a:rPr lang="en-US"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pPr defTabSz="932563"/>
            <a:fld id="{27258FFF-F925-446B-8502-81C933981705}" type="slidenum">
              <a:rPr lang="en-US" smtClean="0"/>
              <a:pPr defTabSz="932563"/>
              <a:t>‹#›</a:t>
            </a:fld>
            <a:endParaRPr lang="en-US" dirty="0"/>
          </a:p>
        </p:txBody>
      </p:sp>
    </p:spTree>
    <p:extLst>
      <p:ext uri="{BB962C8B-B14F-4D97-AF65-F5344CB8AC3E}">
        <p14:creationId xmlns:p14="http://schemas.microsoft.com/office/powerpoint/2010/main" val="42571464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30174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19717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17443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66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003873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31517132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dirty="0"/>
          </a:p>
        </p:txBody>
      </p:sp>
    </p:spTree>
    <p:extLst>
      <p:ext uri="{BB962C8B-B14F-4D97-AF65-F5344CB8AC3E}">
        <p14:creationId xmlns:p14="http://schemas.microsoft.com/office/powerpoint/2010/main" val="36121260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23934" y="1567223"/>
            <a:ext cx="11588608" cy="738633"/>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4564596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dirty="0"/>
          </a:p>
        </p:txBody>
      </p:sp>
    </p:spTree>
    <p:extLst>
      <p:ext uri="{BB962C8B-B14F-4D97-AF65-F5344CB8AC3E}">
        <p14:creationId xmlns:p14="http://schemas.microsoft.com/office/powerpoint/2010/main" val="1815968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91299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8.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oleObject" Target="../embeddings/oleObject1.bin"/><Relationship Id="rId2" Type="http://schemas.openxmlformats.org/officeDocument/2006/relationships/slideLayout" Target="../slideLayouts/slideLayout18.xml"/><Relationship Id="rId16" Type="http://schemas.openxmlformats.org/officeDocument/2006/relationships/tags" Target="../tags/tag1.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vmlDrawing" Target="../drawings/vmlDrawing1.v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10" Type="http://schemas.openxmlformats.org/officeDocument/2006/relationships/image" Target="../media/image1.png"/><Relationship Id="rId4" Type="http://schemas.openxmlformats.org/officeDocument/2006/relationships/slideLayout" Target="../slideLayouts/slideLayout81.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1" r:id="rId1"/>
    <p:sldLayoutId id="2147484247" r:id="rId2"/>
    <p:sldLayoutId id="2147484256" r:id="rId3"/>
    <p:sldLayoutId id="2147484268" r:id="rId4"/>
    <p:sldLayoutId id="2147484416" r:id="rId5"/>
    <p:sldLayoutId id="2147484417" r:id="rId6"/>
    <p:sldLayoutId id="2147484418"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267963894"/>
      </p:ext>
    </p:extLst>
  </p:cSld>
  <p:clrMap bg1="lt1" tx1="dk1" bg2="lt2" tx2="dk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4419786"/>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3"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8513"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960184084"/>
      </p:ext>
    </p:extLst>
  </p:cSld>
  <p:clrMap bg1="lt1" tx1="dk1" bg2="lt2" tx2="dk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 id="2147484446" r:id="rId12"/>
    <p:sldLayoutId id="2147484447"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53036"/>
      </p:ext>
    </p:extLst>
  </p:cSld>
  <p:clrMap bg1="dk1" tx1="lt1" bg2="dk2" tx2="lt2" accent1="accent1" accent2="accent2" accent3="accent3" accent4="accent4" accent5="accent5" accent6="accent6" hlink="hlink" folHlink="folHlink"/>
  <p:sldLayoutIdLst>
    <p:sldLayoutId id="2147484503" r:id="rId1"/>
    <p:sldLayoutId id="2147484504" r:id="rId2"/>
    <p:sldLayoutId id="2147484505" r:id="rId3"/>
    <p:sldLayoutId id="2147484506" r:id="rId4"/>
    <p:sldLayoutId id="2147484507" r:id="rId5"/>
    <p:sldLayoutId id="2147484508" r:id="rId6"/>
    <p:sldLayoutId id="2147484509" r:id="rId7"/>
    <p:sldLayoutId id="2147484510" r:id="rId8"/>
    <p:sldLayoutId id="2147484511" r:id="rId9"/>
    <p:sldLayoutId id="2147484512" r:id="rId10"/>
    <p:sldLayoutId id="2147484513" r:id="rId11"/>
    <p:sldLayoutId id="2147484514" r:id="rId12"/>
    <p:sldLayoutId id="2147484515" r:id="rId13"/>
    <p:sldLayoutId id="2147484516" r:id="rId14"/>
    <p:sldLayoutId id="2147484517" r:id="rId15"/>
    <p:sldLayoutId id="2147484518" r:id="rId16"/>
    <p:sldLayoutId id="2147484519" r:id="rId17"/>
    <p:sldLayoutId id="2147484520" r:id="rId18"/>
    <p:sldLayoutId id="2147484521" r:id="rId1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732728"/>
      </p:ext>
    </p:extLst>
  </p:cSld>
  <p:clrMap bg1="dk1" tx1="lt1" bg2="dk2" tx2="lt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547" r:id="rId25"/>
    <p:sldLayoutId id="2147484548" r:id="rId26"/>
    <p:sldLayoutId id="2147484549" r:id="rId27"/>
    <p:sldLayoutId id="2147484550" r:id="rId28"/>
    <p:sldLayoutId id="2147484551" r:id="rId2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0"/>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1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47811090"/>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60" r:id="rId6"/>
    <p:sldLayoutId id="2147484561" r:id="rId7"/>
    <p:sldLayoutId id="2147484562"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9.xm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9.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9.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9.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80.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3.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3.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9.xml"/><Relationship Id="rId4" Type="http://schemas.openxmlformats.org/officeDocument/2006/relationships/image" Target="../media/image19.jp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83.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83.xml"/><Relationship Id="rId5" Type="http://schemas.openxmlformats.org/officeDocument/2006/relationships/image" Target="../media/image20.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83.xml"/><Relationship Id="rId5" Type="http://schemas.openxmlformats.org/officeDocument/2006/relationships/image" Target="../media/image20.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9.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8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8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3.xml"/><Relationship Id="rId6" Type="http://schemas.openxmlformats.org/officeDocument/2006/relationships/image" Target="../media/image36.png"/><Relationship Id="rId5" Type="http://schemas.openxmlformats.org/officeDocument/2006/relationships/image" Target="../media/image20.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8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83.xml"/><Relationship Id="rId5" Type="http://schemas.openxmlformats.org/officeDocument/2006/relationships/image" Target="../media/image38.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83.xml"/><Relationship Id="rId5" Type="http://schemas.openxmlformats.org/officeDocument/2006/relationships/image" Target="../media/image38.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83.xml"/><Relationship Id="rId5" Type="http://schemas.openxmlformats.org/officeDocument/2006/relationships/image" Target="../media/image20.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83.xml"/><Relationship Id="rId5" Type="http://schemas.openxmlformats.org/officeDocument/2006/relationships/image" Target="../media/image20.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83.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83.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79.xml"/><Relationship Id="rId4" Type="http://schemas.openxmlformats.org/officeDocument/2006/relationships/image" Target="../media/image19.jpg"/></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79.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79.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9.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79.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79.xml"/><Relationship Id="rId4" Type="http://schemas.openxmlformats.org/officeDocument/2006/relationships/image" Target="../media/image19.jp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0.png"/><Relationship Id="rId2" Type="http://schemas.openxmlformats.org/officeDocument/2006/relationships/notesSlide" Target="../notesSlides/notesSlide72.xml"/><Relationship Id="rId1" Type="http://schemas.openxmlformats.org/officeDocument/2006/relationships/slideLayout" Target="../slideLayouts/slideLayout8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79.xml"/><Relationship Id="rId5" Type="http://schemas.openxmlformats.org/officeDocument/2006/relationships/image" Target="../media/image52.png"/><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4.xml"/><Relationship Id="rId1" Type="http://schemas.openxmlformats.org/officeDocument/2006/relationships/slideLayout" Target="../slideLayouts/slideLayout79.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79.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79.xml"/><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79.xml"/><Relationship Id="rId5" Type="http://schemas.openxmlformats.org/officeDocument/2006/relationships/image" Target="../media/image55.png"/><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78.xml"/><Relationship Id="rId1" Type="http://schemas.openxmlformats.org/officeDocument/2006/relationships/slideLayout" Target="../slideLayouts/slideLayout79.xml"/><Relationship Id="rId5" Type="http://schemas.openxmlformats.org/officeDocument/2006/relationships/image" Target="../media/image56.png"/><Relationship Id="rId4" Type="http://schemas.openxmlformats.org/officeDocument/2006/relationships/image" Target="../media/image20.png"/></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9.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9.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84.xml"/><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1.xml"/><Relationship Id="rId1" Type="http://schemas.openxmlformats.org/officeDocument/2006/relationships/slideLayout" Target="../slideLayouts/slideLayout79.xml"/><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82.xml"/><Relationship Id="rId1" Type="http://schemas.openxmlformats.org/officeDocument/2006/relationships/slideLayout" Target="../slideLayouts/slideLayout79.xml"/><Relationship Id="rId6" Type="http://schemas.openxmlformats.org/officeDocument/2006/relationships/image" Target="../media/image60.png"/><Relationship Id="rId5" Type="http://schemas.openxmlformats.org/officeDocument/2006/relationships/image" Target="../media/image440.png"/><Relationship Id="rId4" Type="http://schemas.openxmlformats.org/officeDocument/2006/relationships/image" Target="../media/image20.png"/></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79.xml"/><Relationship Id="rId4" Type="http://schemas.openxmlformats.org/officeDocument/2006/relationships/image" Target="../media/image20.png"/></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4.xml"/><Relationship Id="rId1" Type="http://schemas.openxmlformats.org/officeDocument/2006/relationships/slideLayout" Target="../slideLayouts/slideLayout79.xml"/><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5.xml"/><Relationship Id="rId1" Type="http://schemas.openxmlformats.org/officeDocument/2006/relationships/slideLayout" Target="../slideLayouts/slideLayout79.xml"/><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79.xml"/><Relationship Id="rId4" Type="http://schemas.openxmlformats.org/officeDocument/2006/relationships/image" Target="../media/image20.png"/></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7.xml"/><Relationship Id="rId1" Type="http://schemas.openxmlformats.org/officeDocument/2006/relationships/slideLayout" Target="../slideLayouts/slideLayout79.xml"/><Relationship Id="rId4" Type="http://schemas.openxmlformats.org/officeDocument/2006/relationships/image" Target="../media/image63.png"/></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8.xml"/><Relationship Id="rId1" Type="http://schemas.openxmlformats.org/officeDocument/2006/relationships/slideLayout" Target="../slideLayouts/slideLayout8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9.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76901"/>
          <a:stretch/>
        </p:blipFill>
        <p:spPr>
          <a:xfrm>
            <a:off x="128671" y="5986914"/>
            <a:ext cx="1032802" cy="934858"/>
          </a:xfrm>
          <a:prstGeom prst="rect">
            <a:avLst/>
          </a:prstGeom>
        </p:spPr>
      </p:pic>
      <p:sp>
        <p:nvSpPr>
          <p:cNvPr id="12" name="Title 1"/>
          <p:cNvSpPr>
            <a:spLocks noGrp="1"/>
          </p:cNvSpPr>
          <p:nvPr>
            <p:ph type="title"/>
          </p:nvPr>
        </p:nvSpPr>
        <p:spPr>
          <a:xfrm>
            <a:off x="128670" y="1228790"/>
            <a:ext cx="11200265" cy="1984408"/>
          </a:xfrm>
        </p:spPr>
        <p:txBody>
          <a:bodyPr>
            <a:normAutofit/>
          </a:bodyPr>
          <a:lstStyle/>
          <a:p>
            <a:pPr>
              <a:spcAft>
                <a:spcPts val="600"/>
              </a:spcAft>
            </a:pPr>
            <a:r>
              <a:rPr lang="en-US" sz="7000" b="1" dirty="0">
                <a:solidFill>
                  <a:schemeClr val="bg1"/>
                </a:solidFill>
              </a:rPr>
              <a:t>Deep Learning</a:t>
            </a:r>
            <a:endParaRPr lang="en-US" sz="5500" b="1" dirty="0">
              <a:solidFill>
                <a:schemeClr val="bg1"/>
              </a:solidFill>
            </a:endParaRPr>
          </a:p>
        </p:txBody>
      </p:sp>
      <p:pic>
        <p:nvPicPr>
          <p:cNvPr id="3" name="Picture 2">
            <a:extLst>
              <a:ext uri="{FF2B5EF4-FFF2-40B4-BE49-F238E27FC236}">
                <a16:creationId xmlns:a16="http://schemas.microsoft.com/office/drawing/2014/main" id="{65EFB3FE-7463-4E34-89BD-64A000DA1B42}"/>
              </a:ext>
            </a:extLst>
          </p:cNvPr>
          <p:cNvPicPr>
            <a:picLocks noChangeAspect="1"/>
          </p:cNvPicPr>
          <p:nvPr/>
        </p:nvPicPr>
        <p:blipFill rotWithShape="1">
          <a:blip r:embed="rId4"/>
          <a:srcRect t="14724"/>
          <a:stretch/>
        </p:blipFill>
        <p:spPr>
          <a:xfrm>
            <a:off x="8263543" y="3213198"/>
            <a:ext cx="4172932" cy="3781326"/>
          </a:xfrm>
          <a:prstGeom prst="rect">
            <a:avLst/>
          </a:prstGeom>
        </p:spPr>
      </p:pic>
    </p:spTree>
    <p:extLst>
      <p:ext uri="{BB962C8B-B14F-4D97-AF65-F5344CB8AC3E}">
        <p14:creationId xmlns:p14="http://schemas.microsoft.com/office/powerpoint/2010/main" val="338343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76901"/>
          <a:stretch/>
        </p:blipFill>
        <p:spPr>
          <a:xfrm>
            <a:off x="128671" y="5986914"/>
            <a:ext cx="1032802" cy="934858"/>
          </a:xfrm>
          <a:prstGeom prst="rect">
            <a:avLst/>
          </a:prstGeom>
        </p:spPr>
      </p:pic>
      <p:sp>
        <p:nvSpPr>
          <p:cNvPr id="12" name="Title 1"/>
          <p:cNvSpPr>
            <a:spLocks noGrp="1"/>
          </p:cNvSpPr>
          <p:nvPr>
            <p:ph type="title"/>
          </p:nvPr>
        </p:nvSpPr>
        <p:spPr>
          <a:xfrm>
            <a:off x="128670" y="1228790"/>
            <a:ext cx="11200265" cy="1984408"/>
          </a:xfrm>
        </p:spPr>
        <p:txBody>
          <a:bodyPr>
            <a:normAutofit/>
          </a:bodyPr>
          <a:lstStyle/>
          <a:p>
            <a:pPr>
              <a:spcAft>
                <a:spcPts val="600"/>
              </a:spcAft>
            </a:pPr>
            <a:r>
              <a:rPr lang="en-US" sz="7000" b="1" dirty="0">
                <a:solidFill>
                  <a:schemeClr val="bg1"/>
                </a:solidFill>
              </a:rPr>
              <a:t>Traditional vs Deep Learning</a:t>
            </a:r>
            <a:endParaRPr lang="en-US" sz="5500" b="1" dirty="0">
              <a:solidFill>
                <a:schemeClr val="bg1"/>
              </a:solidFill>
            </a:endParaRPr>
          </a:p>
        </p:txBody>
      </p:sp>
      <p:pic>
        <p:nvPicPr>
          <p:cNvPr id="3" name="Picture 2">
            <a:extLst>
              <a:ext uri="{FF2B5EF4-FFF2-40B4-BE49-F238E27FC236}">
                <a16:creationId xmlns:a16="http://schemas.microsoft.com/office/drawing/2014/main" id="{65EFB3FE-7463-4E34-89BD-64A000DA1B42}"/>
              </a:ext>
            </a:extLst>
          </p:cNvPr>
          <p:cNvPicPr>
            <a:picLocks noChangeAspect="1"/>
          </p:cNvPicPr>
          <p:nvPr/>
        </p:nvPicPr>
        <p:blipFill rotWithShape="1">
          <a:blip r:embed="rId4"/>
          <a:srcRect t="14724"/>
          <a:stretch/>
        </p:blipFill>
        <p:spPr>
          <a:xfrm>
            <a:off x="8263543" y="3213198"/>
            <a:ext cx="4172932" cy="3781326"/>
          </a:xfrm>
          <a:prstGeom prst="rect">
            <a:avLst/>
          </a:prstGeom>
        </p:spPr>
      </p:pic>
    </p:spTree>
    <p:extLst>
      <p:ext uri="{BB962C8B-B14F-4D97-AF65-F5344CB8AC3E}">
        <p14:creationId xmlns:p14="http://schemas.microsoft.com/office/powerpoint/2010/main" val="381872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Traditional Approach</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22"/>
          <p:cNvSpPr txBox="1">
            <a:spLocks/>
          </p:cNvSpPr>
          <p:nvPr/>
        </p:nvSpPr>
        <p:spPr>
          <a:xfrm>
            <a:off x="525414" y="1425160"/>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0" algn="just">
              <a:buNone/>
            </a:pPr>
            <a:r>
              <a:rPr lang="en-US" sz="3200" dirty="0">
                <a:solidFill>
                  <a:schemeClr val="tx1">
                    <a:lumMod val="75000"/>
                    <a:lumOff val="25000"/>
                  </a:schemeClr>
                </a:solidFill>
                <a:latin typeface="+mj-lt"/>
              </a:rPr>
              <a:t>Feature extractors, required:</a:t>
            </a:r>
          </a:p>
          <a:p>
            <a:pPr lvl="1" algn="just"/>
            <a:r>
              <a:rPr lang="en-US" sz="3200" dirty="0">
                <a:solidFill>
                  <a:schemeClr val="tx1">
                    <a:lumMod val="75000"/>
                    <a:lumOff val="25000"/>
                  </a:schemeClr>
                </a:solidFill>
                <a:latin typeface="+mj-lt"/>
              </a:rPr>
              <a:t>Expert knowledge</a:t>
            </a:r>
          </a:p>
          <a:p>
            <a:pPr lvl="1" algn="just"/>
            <a:r>
              <a:rPr lang="en-US" sz="3200" dirty="0">
                <a:solidFill>
                  <a:schemeClr val="tx1">
                    <a:lumMod val="75000"/>
                    <a:lumOff val="25000"/>
                  </a:schemeClr>
                </a:solidFill>
                <a:latin typeface="+mj-lt"/>
              </a:rPr>
              <a:t>Time-consuming hand-tuning</a:t>
            </a:r>
          </a:p>
          <a:p>
            <a:pPr lvl="1" algn="just"/>
            <a:r>
              <a:rPr lang="en-US" sz="3200" dirty="0">
                <a:solidFill>
                  <a:schemeClr val="tx1">
                    <a:lumMod val="75000"/>
                    <a:lumOff val="25000"/>
                  </a:schemeClr>
                </a:solidFill>
                <a:latin typeface="+mj-lt"/>
              </a:rPr>
              <a:t>In industrial applications, this 90% of the time</a:t>
            </a:r>
          </a:p>
          <a:p>
            <a:pPr lvl="1" algn="just"/>
            <a:r>
              <a:rPr lang="en-US" sz="3200" dirty="0">
                <a:solidFill>
                  <a:schemeClr val="tx1">
                    <a:lumMod val="75000"/>
                    <a:lumOff val="25000"/>
                  </a:schemeClr>
                </a:solidFill>
                <a:latin typeface="+mj-lt"/>
              </a:rPr>
              <a:t>Sometimes are problem specific</a:t>
            </a:r>
          </a:p>
          <a:p>
            <a:pPr lvl="1" algn="just"/>
            <a:endParaRPr lang="en-US" sz="3200" dirty="0">
              <a:solidFill>
                <a:schemeClr val="tx1">
                  <a:lumMod val="75000"/>
                  <a:lumOff val="25000"/>
                </a:schemeClr>
              </a:solidFill>
              <a:latin typeface="+mj-lt"/>
            </a:endParaRPr>
          </a:p>
          <a:p>
            <a:pPr marL="342900" lvl="1" indent="0" algn="just">
              <a:buNone/>
            </a:pPr>
            <a:r>
              <a:rPr lang="en-US" sz="3200" dirty="0">
                <a:solidFill>
                  <a:schemeClr val="tx1">
                    <a:lumMod val="75000"/>
                    <a:lumOff val="25000"/>
                  </a:schemeClr>
                </a:solidFill>
                <a:latin typeface="+mj-lt"/>
              </a:rPr>
              <a:t>But, what if we could learn feature extractors ?</a:t>
            </a:r>
          </a:p>
          <a:p>
            <a:pPr marL="342900" lvl="1" indent="0" algn="just">
              <a:buNone/>
            </a:pPr>
            <a:endParaRPr lang="en-US" sz="3200" dirty="0">
              <a:solidFill>
                <a:schemeClr val="tx1">
                  <a:lumMod val="75000"/>
                  <a:lumOff val="25000"/>
                </a:schemeClr>
              </a:solidFill>
            </a:endParaRPr>
          </a:p>
        </p:txBody>
      </p:sp>
    </p:spTree>
    <p:extLst>
      <p:ext uri="{BB962C8B-B14F-4D97-AF65-F5344CB8AC3E}">
        <p14:creationId xmlns:p14="http://schemas.microsoft.com/office/powerpoint/2010/main" val="79771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Traditional Approach vs Deep Learning</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512" y="90994"/>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4">
            <a:extLst>
              <a:ext uri="{FF2B5EF4-FFF2-40B4-BE49-F238E27FC236}">
                <a16:creationId xmlns:a16="http://schemas.microsoft.com/office/drawing/2014/main" id="{DBC0DA0E-3EDD-4146-8135-79E6C9015E43}"/>
              </a:ext>
            </a:extLst>
          </p:cNvPr>
          <p:cNvSpPr txBox="1">
            <a:spLocks/>
          </p:cNvSpPr>
          <p:nvPr/>
        </p:nvSpPr>
        <p:spPr>
          <a:xfrm>
            <a:off x="6446922" y="2006623"/>
            <a:ext cx="5485621" cy="4652052"/>
          </a:xfrm>
          <a:prstGeom prst="rect">
            <a:avLst/>
          </a:prstGeom>
          <a:solidFill>
            <a:schemeClr val="bg1"/>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Font typeface="Arial" pitchFamily="34" charset="0"/>
              <a:buNone/>
            </a:pPr>
            <a:r>
              <a:rPr lang="en-US" sz="3672"/>
              <a:t> Deep learning can automatically learn features in data​</a:t>
            </a:r>
          </a:p>
          <a:p>
            <a:pPr marL="0" indent="0" fontAlgn="base">
              <a:buFont typeface="Arial" pitchFamily="34" charset="0"/>
              <a:buNone/>
            </a:pPr>
            <a:endParaRPr lang="en-US" sz="3672"/>
          </a:p>
          <a:p>
            <a:pPr marL="0" indent="0" fontAlgn="base">
              <a:buFont typeface="Arial" pitchFamily="34" charset="0"/>
              <a:buNone/>
            </a:pPr>
            <a:r>
              <a:rPr lang="en-US" sz="3672"/>
              <a:t> Deep learning is largely a "black box" technique, updating learned weights at each layer</a:t>
            </a:r>
            <a:endParaRPr lang="en-US" sz="3672" dirty="0"/>
          </a:p>
        </p:txBody>
      </p:sp>
      <p:sp>
        <p:nvSpPr>
          <p:cNvPr id="10" name="Text Placeholder 1">
            <a:extLst>
              <a:ext uri="{FF2B5EF4-FFF2-40B4-BE49-F238E27FC236}">
                <a16:creationId xmlns:a16="http://schemas.microsoft.com/office/drawing/2014/main" id="{9985ABFF-BAD0-41C7-8765-55B59E603001}"/>
              </a:ext>
            </a:extLst>
          </p:cNvPr>
          <p:cNvSpPr txBox="1">
            <a:spLocks/>
          </p:cNvSpPr>
          <p:nvPr/>
        </p:nvSpPr>
        <p:spPr>
          <a:xfrm>
            <a:off x="456150" y="2006622"/>
            <a:ext cx="5485621" cy="4133326"/>
          </a:xfrm>
          <a:prstGeom prst="rect">
            <a:avLst/>
          </a:prstGeom>
          <a:solidFill>
            <a:schemeClr val="bg1"/>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72"/>
              <a:t>Traditional ML requires manual feature extraction/engineering</a:t>
            </a:r>
          </a:p>
          <a:p>
            <a:pPr marL="0" indent="0">
              <a:buFont typeface="Arial" pitchFamily="34" charset="0"/>
              <a:buNone/>
            </a:pPr>
            <a:endParaRPr lang="en-US" sz="3672"/>
          </a:p>
          <a:p>
            <a:pPr marL="0" indent="0">
              <a:buFont typeface="Arial" pitchFamily="34" charset="0"/>
              <a:buNone/>
            </a:pPr>
            <a:r>
              <a:rPr lang="en-US" sz="3672"/>
              <a:t>Feature extraction for unstructured data is very difficult</a:t>
            </a:r>
            <a:endParaRPr lang="en-US" sz="3672" dirty="0"/>
          </a:p>
        </p:txBody>
      </p:sp>
      <p:cxnSp>
        <p:nvCxnSpPr>
          <p:cNvPr id="3" name="Straight Connector 2">
            <a:extLst>
              <a:ext uri="{FF2B5EF4-FFF2-40B4-BE49-F238E27FC236}">
                <a16:creationId xmlns:a16="http://schemas.microsoft.com/office/drawing/2014/main" id="{DD176303-09DC-439B-A035-BBBB250F77EC}"/>
              </a:ext>
            </a:extLst>
          </p:cNvPr>
          <p:cNvCxnSpPr/>
          <p:nvPr/>
        </p:nvCxnSpPr>
        <p:spPr>
          <a:xfrm flipV="1">
            <a:off x="5941771" y="1654629"/>
            <a:ext cx="0" cy="53398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15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76901"/>
          <a:stretch/>
        </p:blipFill>
        <p:spPr>
          <a:xfrm>
            <a:off x="128671" y="5986914"/>
            <a:ext cx="1032802" cy="934858"/>
          </a:xfrm>
          <a:prstGeom prst="rect">
            <a:avLst/>
          </a:prstGeom>
        </p:spPr>
      </p:pic>
      <p:sp>
        <p:nvSpPr>
          <p:cNvPr id="12" name="Title 1"/>
          <p:cNvSpPr>
            <a:spLocks noGrp="1"/>
          </p:cNvSpPr>
          <p:nvPr>
            <p:ph type="title"/>
          </p:nvPr>
        </p:nvSpPr>
        <p:spPr>
          <a:xfrm>
            <a:off x="128670" y="1228790"/>
            <a:ext cx="12145632" cy="1984408"/>
          </a:xfrm>
        </p:spPr>
        <p:txBody>
          <a:bodyPr>
            <a:normAutofit fontScale="90000"/>
          </a:bodyPr>
          <a:lstStyle/>
          <a:p>
            <a:pPr>
              <a:spcAft>
                <a:spcPts val="600"/>
              </a:spcAft>
            </a:pPr>
            <a:r>
              <a:rPr lang="en-US" sz="7000" b="1" dirty="0">
                <a:solidFill>
                  <a:schemeClr val="bg1"/>
                </a:solidFill>
              </a:rPr>
              <a:t>When does Deep Learning work better than Traditional Approaches?</a:t>
            </a:r>
            <a:endParaRPr lang="en-US" sz="5500" b="1" dirty="0">
              <a:solidFill>
                <a:schemeClr val="bg1"/>
              </a:solidFill>
            </a:endParaRPr>
          </a:p>
        </p:txBody>
      </p:sp>
      <p:pic>
        <p:nvPicPr>
          <p:cNvPr id="3" name="Picture 2">
            <a:extLst>
              <a:ext uri="{FF2B5EF4-FFF2-40B4-BE49-F238E27FC236}">
                <a16:creationId xmlns:a16="http://schemas.microsoft.com/office/drawing/2014/main" id="{65EFB3FE-7463-4E34-89BD-64A000DA1B42}"/>
              </a:ext>
            </a:extLst>
          </p:cNvPr>
          <p:cNvPicPr>
            <a:picLocks noChangeAspect="1"/>
          </p:cNvPicPr>
          <p:nvPr/>
        </p:nvPicPr>
        <p:blipFill rotWithShape="1">
          <a:blip r:embed="rId4"/>
          <a:srcRect t="14724"/>
          <a:stretch/>
        </p:blipFill>
        <p:spPr>
          <a:xfrm>
            <a:off x="8263543" y="3213198"/>
            <a:ext cx="4172932" cy="3781326"/>
          </a:xfrm>
          <a:prstGeom prst="rect">
            <a:avLst/>
          </a:prstGeom>
        </p:spPr>
      </p:pic>
    </p:spTree>
    <p:extLst>
      <p:ext uri="{BB962C8B-B14F-4D97-AF65-F5344CB8AC3E}">
        <p14:creationId xmlns:p14="http://schemas.microsoft.com/office/powerpoint/2010/main" val="116803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5400" b="1" dirty="0">
              <a:latin typeface="+mn-lt"/>
            </a:endParaRPr>
          </a:p>
        </p:txBody>
      </p:sp>
      <p:sp>
        <p:nvSpPr>
          <p:cNvPr id="7" name="TextBox 6"/>
          <p:cNvSpPr txBox="1"/>
          <p:nvPr/>
        </p:nvSpPr>
        <p:spPr>
          <a:xfrm>
            <a:off x="591469" y="1323772"/>
            <a:ext cx="11277600" cy="523220"/>
          </a:xfrm>
          <a:prstGeom prst="rect">
            <a:avLst/>
          </a:prstGeom>
          <a:noFill/>
        </p:spPr>
        <p:txBody>
          <a:bodyPr wrap="square" rtlCol="0">
            <a:spAutoFit/>
          </a:bodyPr>
          <a:lstStyle/>
          <a:p>
            <a:endParaRPr lang="en-US" sz="2800" dirty="0">
              <a:latin typeface="+mj-lt"/>
            </a:endParaRPr>
          </a:p>
        </p:txBody>
      </p:sp>
      <p:sp>
        <p:nvSpPr>
          <p:cNvPr id="9" name="Title 2"/>
          <p:cNvSpPr txBox="1">
            <a:spLocks/>
          </p:cNvSpPr>
          <p:nvPr/>
        </p:nvSpPr>
        <p:spPr>
          <a:xfrm>
            <a:off x="504716" y="246351"/>
            <a:ext cx="11931759" cy="83182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200" b="1" dirty="0"/>
              <a:t>Start Simple</a:t>
            </a:r>
          </a:p>
        </p:txBody>
      </p:sp>
      <p:sp>
        <p:nvSpPr>
          <p:cNvPr id="13" name="TextBox 12"/>
          <p:cNvSpPr txBox="1"/>
          <p:nvPr/>
        </p:nvSpPr>
        <p:spPr>
          <a:xfrm>
            <a:off x="591469" y="1323772"/>
            <a:ext cx="11277600" cy="3785652"/>
          </a:xfrm>
          <a:prstGeom prst="rect">
            <a:avLst/>
          </a:prstGeom>
          <a:noFill/>
        </p:spPr>
        <p:txBody>
          <a:bodyPr wrap="square" rtlCol="0">
            <a:spAutoFit/>
          </a:bodyPr>
          <a:lstStyle/>
          <a:p>
            <a:pPr marL="342900" indent="-342900" algn="just">
              <a:buFont typeface="Arial" pitchFamily="34" charset="0"/>
              <a:buChar char="•"/>
            </a:pPr>
            <a:r>
              <a:rPr lang="en-US" sz="2400" dirty="0">
                <a:latin typeface="+mj-lt"/>
              </a:rPr>
              <a:t>Start with the simplest hypothesis space first:</a:t>
            </a:r>
          </a:p>
          <a:p>
            <a:pPr algn="just"/>
            <a:r>
              <a:rPr lang="en-US" sz="2400" dirty="0">
                <a:latin typeface="+mj-lt"/>
              </a:rPr>
              <a:t>	i.e., try a linear model such as logistic regression. </a:t>
            </a:r>
          </a:p>
          <a:p>
            <a:pPr algn="just"/>
            <a:endParaRPr lang="en-US" sz="2400" dirty="0">
              <a:latin typeface="+mj-lt"/>
            </a:endParaRPr>
          </a:p>
          <a:p>
            <a:pPr marL="342900" indent="-342900" algn="just">
              <a:buFont typeface="Arial" pitchFamily="34" charset="0"/>
              <a:buChar char="•"/>
            </a:pPr>
            <a:r>
              <a:rPr lang="en-US" sz="2400" dirty="0">
                <a:latin typeface="+mj-lt"/>
              </a:rPr>
              <a:t>If this doesn't work “well” (in other words, it doesn't meet our performance expectation – accuracy/precision/recall,etc.), move on to the next experiment.</a:t>
            </a:r>
          </a:p>
          <a:p>
            <a:pPr marL="342900" indent="-342900" algn="just">
              <a:buFont typeface="Arial" pitchFamily="34" charset="0"/>
              <a:buChar char="•"/>
            </a:pPr>
            <a:endParaRPr lang="en-US" sz="2400" dirty="0">
              <a:latin typeface="+mj-lt"/>
            </a:endParaRPr>
          </a:p>
          <a:p>
            <a:pPr marL="342900" indent="-342900" algn="just">
              <a:buFont typeface="Arial" pitchFamily="34" charset="0"/>
              <a:buChar char="•"/>
            </a:pPr>
            <a:r>
              <a:rPr lang="en-US" sz="2400" dirty="0">
                <a:latin typeface="+mj-lt"/>
              </a:rPr>
              <a:t>The next experiment could be a “worry-free” approach if it exists in ML </a:t>
            </a:r>
            <a:r>
              <a:rPr lang="en-US" sz="2400" dirty="0">
                <a:latin typeface="+mj-lt"/>
                <a:sym typeface="Wingdings" pitchFamily="2" charset="2"/>
              </a:rPr>
              <a:t></a:t>
            </a:r>
            <a:endParaRPr lang="en-US" sz="2400" dirty="0">
              <a:latin typeface="+mj-lt"/>
            </a:endParaRPr>
          </a:p>
          <a:p>
            <a:pPr algn="just"/>
            <a:endParaRPr lang="en-US" sz="2400" dirty="0">
              <a:latin typeface="+mj-lt"/>
            </a:endParaRPr>
          </a:p>
          <a:p>
            <a:pPr algn="just"/>
            <a:endParaRPr lang="en-US" sz="2400" dirty="0">
              <a:latin typeface="+mj-lt"/>
            </a:endParaRPr>
          </a:p>
          <a:p>
            <a:pPr marL="342900" indent="-342900" algn="just">
              <a:buFont typeface="Arial" pitchFamily="34" charset="0"/>
              <a:buChar char="•"/>
            </a:pPr>
            <a:endParaRPr lang="en-US" sz="2400" dirty="0">
              <a:latin typeface="+mj-lt"/>
            </a:endParaRPr>
          </a:p>
        </p:txBody>
      </p:sp>
    </p:spTree>
    <p:extLst>
      <p:ext uri="{BB962C8B-B14F-4D97-AF65-F5344CB8AC3E}">
        <p14:creationId xmlns:p14="http://schemas.microsoft.com/office/powerpoint/2010/main" val="293925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5400" b="1" dirty="0">
              <a:latin typeface="+mn-lt"/>
            </a:endParaRPr>
          </a:p>
        </p:txBody>
      </p:sp>
      <p:sp>
        <p:nvSpPr>
          <p:cNvPr id="7" name="TextBox 6"/>
          <p:cNvSpPr txBox="1"/>
          <p:nvPr/>
        </p:nvSpPr>
        <p:spPr>
          <a:xfrm>
            <a:off x="591469" y="1323772"/>
            <a:ext cx="11277600" cy="523220"/>
          </a:xfrm>
          <a:prstGeom prst="rect">
            <a:avLst/>
          </a:prstGeom>
          <a:noFill/>
        </p:spPr>
        <p:txBody>
          <a:bodyPr wrap="square" rtlCol="0">
            <a:spAutoFit/>
          </a:bodyPr>
          <a:lstStyle/>
          <a:p>
            <a:endParaRPr lang="en-US" sz="2800" dirty="0">
              <a:latin typeface="+mj-lt"/>
            </a:endParaRPr>
          </a:p>
        </p:txBody>
      </p:sp>
      <p:sp>
        <p:nvSpPr>
          <p:cNvPr id="9" name="Title 2"/>
          <p:cNvSpPr txBox="1">
            <a:spLocks/>
          </p:cNvSpPr>
          <p:nvPr/>
        </p:nvSpPr>
        <p:spPr>
          <a:xfrm>
            <a:off x="504716" y="246351"/>
            <a:ext cx="11931759" cy="83182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200" b="1" dirty="0">
                <a:solidFill>
                  <a:schemeClr val="tx1"/>
                </a:solidFill>
              </a:rPr>
              <a:t>“Worry-Free” Approach</a:t>
            </a:r>
          </a:p>
        </p:txBody>
      </p:sp>
      <p:sp>
        <p:nvSpPr>
          <p:cNvPr id="13" name="TextBox 12"/>
          <p:cNvSpPr txBox="1"/>
          <p:nvPr/>
        </p:nvSpPr>
        <p:spPr>
          <a:xfrm>
            <a:off x="591468" y="1323772"/>
            <a:ext cx="11541391" cy="5509200"/>
          </a:xfrm>
          <a:prstGeom prst="rect">
            <a:avLst/>
          </a:prstGeom>
          <a:noFill/>
        </p:spPr>
        <p:txBody>
          <a:bodyPr wrap="square" rtlCol="0">
            <a:spAutoFit/>
          </a:bodyPr>
          <a:lstStyle/>
          <a:p>
            <a:pPr marL="342900" indent="-342900" algn="just">
              <a:buFont typeface="Arial" pitchFamily="34" charset="0"/>
              <a:buChar char="•"/>
            </a:pPr>
            <a:r>
              <a:rPr lang="en-US" sz="2200" dirty="0">
                <a:latin typeface="+mj-lt"/>
              </a:rPr>
              <a:t>Random forests are probably THE "worry-free" approach</a:t>
            </a:r>
          </a:p>
          <a:p>
            <a:pPr algn="just"/>
            <a:endParaRPr lang="en-US" sz="2200" dirty="0">
              <a:latin typeface="+mj-lt"/>
            </a:endParaRPr>
          </a:p>
          <a:p>
            <a:pPr marL="342900" indent="-342900" algn="just">
              <a:buFont typeface="Arial" pitchFamily="34" charset="0"/>
              <a:buChar char="•"/>
            </a:pPr>
            <a:r>
              <a:rPr lang="en-US" sz="2200" dirty="0">
                <a:latin typeface="+mj-lt"/>
              </a:rPr>
              <a:t>No real hyperparameters to tune (except for the number of trees)</a:t>
            </a:r>
          </a:p>
          <a:p>
            <a:pPr algn="just"/>
            <a:endParaRPr lang="en-US" sz="2200" dirty="0">
              <a:latin typeface="+mj-lt"/>
            </a:endParaRPr>
          </a:p>
          <a:p>
            <a:pPr marL="342900" indent="-342900" algn="just">
              <a:buFont typeface="Arial" pitchFamily="34" charset="0"/>
              <a:buChar char="•"/>
            </a:pPr>
            <a:r>
              <a:rPr lang="en-US" sz="2200" dirty="0">
                <a:latin typeface="+mj-lt"/>
              </a:rPr>
              <a:t>Lot of knobs to be turned in SVMs: Choosing the “right” kernel, regularization penalties, </a:t>
            </a:r>
            <a:r>
              <a:rPr lang="en-US" sz="2200" dirty="0" err="1">
                <a:latin typeface="+mj-lt"/>
              </a:rPr>
              <a:t>etc</a:t>
            </a:r>
            <a:endParaRPr lang="en-US" sz="2200" dirty="0">
              <a:latin typeface="+mj-lt"/>
            </a:endParaRPr>
          </a:p>
          <a:p>
            <a:pPr marL="342900" indent="-342900" algn="just">
              <a:buFont typeface="Arial" pitchFamily="34" charset="0"/>
              <a:buChar char="•"/>
            </a:pPr>
            <a:endParaRPr lang="en-US" sz="2200" dirty="0">
              <a:latin typeface="+mj-lt"/>
            </a:endParaRPr>
          </a:p>
          <a:p>
            <a:pPr marL="342900" indent="-342900" algn="just">
              <a:buFont typeface="Arial" pitchFamily="34" charset="0"/>
              <a:buChar char="•"/>
            </a:pPr>
            <a:r>
              <a:rPr lang="en-US" sz="2200" dirty="0">
                <a:latin typeface="+mj-lt"/>
              </a:rPr>
              <a:t>Random forests / SVMs:</a:t>
            </a:r>
          </a:p>
          <a:p>
            <a:pPr algn="just"/>
            <a:endParaRPr lang="en-US" sz="2200" dirty="0">
              <a:latin typeface="+mj-lt"/>
            </a:endParaRPr>
          </a:p>
          <a:p>
            <a:pPr lvl="1" algn="just"/>
            <a:r>
              <a:rPr lang="en-US" sz="2200" dirty="0">
                <a:latin typeface="+mj-lt"/>
              </a:rPr>
              <a:t>The complexity grows as the number of training samples increases</a:t>
            </a:r>
          </a:p>
          <a:p>
            <a:pPr lvl="1" algn="just"/>
            <a:endParaRPr lang="en-US" sz="2200" dirty="0">
              <a:latin typeface="+mj-lt"/>
            </a:endParaRPr>
          </a:p>
          <a:p>
            <a:pPr lvl="1" algn="just"/>
            <a:r>
              <a:rPr lang="en-US" sz="2200" dirty="0">
                <a:latin typeface="+mj-lt"/>
              </a:rPr>
              <a:t>More trees means more expensive to build a random forest. Also, we can end up with a lot of support vectors in SVMs.</a:t>
            </a:r>
          </a:p>
          <a:p>
            <a:pPr marL="809271" lvl="1" indent="-342900" algn="just">
              <a:buFont typeface="Arial" pitchFamily="34" charset="0"/>
              <a:buChar char="•"/>
            </a:pPr>
            <a:endParaRPr lang="en-US" sz="2200" dirty="0">
              <a:latin typeface="+mj-lt"/>
            </a:endParaRPr>
          </a:p>
          <a:p>
            <a:pPr lvl="1" algn="just"/>
            <a:r>
              <a:rPr lang="en-US" sz="2200" dirty="0">
                <a:latin typeface="+mj-lt"/>
              </a:rPr>
              <a:t>Although, there are multi-class SVMs, the typical implementation for mult-class classification is One-vs.-All. In contrast, decision trees or random forests can handle multiple classes out of the box.</a:t>
            </a:r>
          </a:p>
        </p:txBody>
      </p:sp>
    </p:spTree>
    <p:extLst>
      <p:ext uri="{BB962C8B-B14F-4D97-AF65-F5344CB8AC3E}">
        <p14:creationId xmlns:p14="http://schemas.microsoft.com/office/powerpoint/2010/main" val="1764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5400" b="1" dirty="0">
              <a:latin typeface="+mn-lt"/>
            </a:endParaRPr>
          </a:p>
        </p:txBody>
      </p:sp>
      <p:sp>
        <p:nvSpPr>
          <p:cNvPr id="7" name="TextBox 6"/>
          <p:cNvSpPr txBox="1"/>
          <p:nvPr/>
        </p:nvSpPr>
        <p:spPr>
          <a:xfrm>
            <a:off x="591469" y="1323772"/>
            <a:ext cx="11277600" cy="4093428"/>
          </a:xfrm>
          <a:prstGeom prst="rect">
            <a:avLst/>
          </a:prstGeom>
          <a:noFill/>
        </p:spPr>
        <p:txBody>
          <a:bodyPr wrap="square" rtlCol="0">
            <a:spAutoFit/>
          </a:bodyPr>
          <a:lstStyle/>
          <a:p>
            <a:pPr marL="342900" indent="-342900">
              <a:buFont typeface="Arial" pitchFamily="34" charset="0"/>
              <a:buChar char="•"/>
            </a:pPr>
            <a:r>
              <a:rPr lang="en-US" sz="2000" dirty="0">
                <a:latin typeface="+mj-lt"/>
              </a:rPr>
              <a:t>SVMs are great for relatively small data sets with few outliers. </a:t>
            </a:r>
          </a:p>
          <a:p>
            <a:pPr marL="342900" indent="-342900">
              <a:buFont typeface="Arial" pitchFamily="34" charset="0"/>
              <a:buChar char="•"/>
            </a:pPr>
            <a:endParaRPr lang="en-US" sz="2000" dirty="0">
              <a:latin typeface="+mj-lt"/>
            </a:endParaRPr>
          </a:p>
          <a:p>
            <a:pPr marL="342900" indent="-342900">
              <a:buFont typeface="Arial" pitchFamily="34" charset="0"/>
              <a:buChar char="•"/>
            </a:pPr>
            <a:r>
              <a:rPr lang="en-US" sz="2000" dirty="0">
                <a:latin typeface="+mj-lt"/>
              </a:rPr>
              <a:t>Random forests may require more data but they almost always come up with a pretty robust model.</a:t>
            </a:r>
          </a:p>
          <a:p>
            <a:pPr marL="342900" indent="-342900">
              <a:buFont typeface="Arial" pitchFamily="34" charset="0"/>
              <a:buChar char="•"/>
            </a:pPr>
            <a:endParaRPr lang="en-US" sz="2000" dirty="0">
              <a:latin typeface="+mj-lt"/>
            </a:endParaRPr>
          </a:p>
          <a:p>
            <a:pPr marL="342900" indent="-342900">
              <a:buFont typeface="Arial" pitchFamily="34" charset="0"/>
              <a:buChar char="•"/>
            </a:pPr>
            <a:r>
              <a:rPr lang="en-US" sz="2000" dirty="0">
                <a:latin typeface="+mj-lt"/>
              </a:rPr>
              <a:t>Deep learning algorithms:</a:t>
            </a:r>
          </a:p>
          <a:p>
            <a:pPr marL="809271" lvl="1" indent="-342900">
              <a:buFont typeface="Arial" pitchFamily="34" charset="0"/>
              <a:buChar char="•"/>
            </a:pPr>
            <a:r>
              <a:rPr lang="en-US" sz="2000" dirty="0">
                <a:latin typeface="+mj-lt"/>
              </a:rPr>
              <a:t>Cons:</a:t>
            </a:r>
          </a:p>
          <a:p>
            <a:pPr marL="1275642" lvl="2" indent="-342900" algn="just">
              <a:buFont typeface="Arial" pitchFamily="34" charset="0"/>
              <a:buChar char="•"/>
            </a:pPr>
            <a:r>
              <a:rPr lang="en-US" sz="2000" dirty="0">
                <a:latin typeface="+mj-lt"/>
              </a:rPr>
              <a:t>Require "relatively" large datasets to work well. In addition, we need the infrastructure to train them in reasonable time. Setting up a neural networks is much more tedious than using an off-the-shelf classifiers such as random forests and SVMs. </a:t>
            </a:r>
          </a:p>
          <a:p>
            <a:pPr marL="809271" lvl="1" indent="-342900">
              <a:buFont typeface="Arial" pitchFamily="34" charset="0"/>
              <a:buChar char="•"/>
            </a:pPr>
            <a:r>
              <a:rPr lang="en-US" sz="2000" dirty="0">
                <a:latin typeface="+mj-lt"/>
              </a:rPr>
              <a:t>Pros:</a:t>
            </a:r>
          </a:p>
          <a:p>
            <a:pPr marL="1275642" lvl="2" indent="-342900" algn="just">
              <a:buFont typeface="Arial" pitchFamily="34" charset="0"/>
              <a:buChar char="•"/>
            </a:pPr>
            <a:r>
              <a:rPr lang="en-US" sz="2000" dirty="0">
                <a:latin typeface="+mj-lt"/>
              </a:rPr>
              <a:t>Deep learning really shines when it comes to complex problems such as image classification, natural language processing, and speech recognition.</a:t>
            </a:r>
          </a:p>
          <a:p>
            <a:pPr marL="1275642" lvl="2" indent="-342900" algn="just">
              <a:buFont typeface="Arial" pitchFamily="34" charset="0"/>
              <a:buChar char="•"/>
            </a:pPr>
            <a:r>
              <a:rPr lang="en-US" sz="2000" dirty="0">
                <a:latin typeface="+mj-lt"/>
              </a:rPr>
              <a:t>Very less effort with Feature Engineering</a:t>
            </a:r>
          </a:p>
        </p:txBody>
      </p:sp>
      <p:sp>
        <p:nvSpPr>
          <p:cNvPr id="9" name="Title 2"/>
          <p:cNvSpPr txBox="1">
            <a:spLocks/>
          </p:cNvSpPr>
          <p:nvPr/>
        </p:nvSpPr>
        <p:spPr>
          <a:xfrm>
            <a:off x="504716" y="246351"/>
            <a:ext cx="11931759" cy="83182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200" b="1" dirty="0">
                <a:solidFill>
                  <a:schemeClr val="tx1"/>
                </a:solidFill>
              </a:rPr>
              <a:t>Rule of Thumb</a:t>
            </a:r>
            <a:endParaRPr lang="en-US" sz="5200" dirty="0">
              <a:solidFill>
                <a:schemeClr val="tx1"/>
              </a:solidFill>
            </a:endParaRPr>
          </a:p>
        </p:txBody>
      </p:sp>
    </p:spTree>
    <p:extLst>
      <p:ext uri="{BB962C8B-B14F-4D97-AF65-F5344CB8AC3E}">
        <p14:creationId xmlns:p14="http://schemas.microsoft.com/office/powerpoint/2010/main" val="51716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5400" b="1" dirty="0">
              <a:latin typeface="+mn-lt"/>
            </a:endParaRPr>
          </a:p>
        </p:txBody>
      </p:sp>
      <p:sp>
        <p:nvSpPr>
          <p:cNvPr id="7" name="TextBox 6"/>
          <p:cNvSpPr txBox="1"/>
          <p:nvPr/>
        </p:nvSpPr>
        <p:spPr>
          <a:xfrm>
            <a:off x="591469" y="1323772"/>
            <a:ext cx="11277600" cy="4893647"/>
          </a:xfrm>
          <a:prstGeom prst="rect">
            <a:avLst/>
          </a:prstGeom>
          <a:noFill/>
        </p:spPr>
        <p:txBody>
          <a:bodyPr wrap="square" rtlCol="0">
            <a:spAutoFit/>
          </a:bodyPr>
          <a:lstStyle/>
          <a:p>
            <a:pPr marL="342900" indent="-342900">
              <a:buFont typeface="Arial" pitchFamily="34" charset="0"/>
              <a:buChar char="•"/>
            </a:pPr>
            <a:r>
              <a:rPr lang="en-US" sz="2400" dirty="0">
                <a:latin typeface="+mj-lt"/>
              </a:rPr>
              <a:t> In practice, the decision which classifier to choose depends on:</a:t>
            </a:r>
          </a:p>
          <a:p>
            <a:pPr marL="809271" lvl="1" indent="-342900">
              <a:buFont typeface="Arial" pitchFamily="34" charset="0"/>
              <a:buChar char="•"/>
            </a:pPr>
            <a:r>
              <a:rPr lang="en-US" sz="2400" dirty="0">
                <a:latin typeface="+mj-lt"/>
              </a:rPr>
              <a:t>your dataset.</a:t>
            </a:r>
          </a:p>
          <a:p>
            <a:pPr marL="809271" lvl="1" indent="-342900">
              <a:buFont typeface="Arial" pitchFamily="34" charset="0"/>
              <a:buChar char="•"/>
            </a:pPr>
            <a:r>
              <a:rPr lang="en-US" sz="2400" dirty="0">
                <a:latin typeface="+mj-lt"/>
              </a:rPr>
              <a:t>general complexity of the problem -- that's where your experience as machine learning practitioner kicks in.</a:t>
            </a:r>
          </a:p>
          <a:p>
            <a:pPr marL="342900" indent="-342900">
              <a:buFont typeface="Arial" pitchFamily="34" charset="0"/>
              <a:buChar char="•"/>
            </a:pPr>
            <a:endParaRPr lang="en-US" sz="2400" dirty="0">
              <a:latin typeface="+mj-lt"/>
            </a:endParaRPr>
          </a:p>
          <a:p>
            <a:pPr marL="342900" indent="-342900">
              <a:buFont typeface="Arial" pitchFamily="34" charset="0"/>
              <a:buChar char="•"/>
            </a:pPr>
            <a:r>
              <a:rPr lang="en-US" sz="2400" dirty="0">
                <a:latin typeface="+mj-lt"/>
              </a:rPr>
              <a:t>Define a performance metric to evaluate your model</a:t>
            </a:r>
          </a:p>
          <a:p>
            <a:endParaRPr lang="en-US" sz="2400" dirty="0">
              <a:latin typeface="+mj-lt"/>
            </a:endParaRPr>
          </a:p>
          <a:p>
            <a:pPr marL="342900" indent="-342900">
              <a:buFont typeface="Arial" pitchFamily="34" charset="0"/>
              <a:buChar char="•"/>
            </a:pPr>
            <a:r>
              <a:rPr lang="en-US" sz="2400" dirty="0">
                <a:latin typeface="+mj-lt"/>
              </a:rPr>
              <a:t>Ask yourself: What performance score is desired, what hardware is required, what is the project deadline.</a:t>
            </a:r>
          </a:p>
          <a:p>
            <a:endParaRPr lang="en-US" sz="2400" dirty="0">
              <a:latin typeface="+mj-lt"/>
            </a:endParaRPr>
          </a:p>
          <a:p>
            <a:pPr marL="342900" indent="-342900">
              <a:buFont typeface="Arial" pitchFamily="34" charset="0"/>
              <a:buChar char="•"/>
            </a:pPr>
            <a:r>
              <a:rPr lang="en-US" sz="2400" dirty="0">
                <a:latin typeface="+mj-lt"/>
              </a:rPr>
              <a:t>Start with the simplest model</a:t>
            </a:r>
          </a:p>
          <a:p>
            <a:endParaRPr lang="en-US" sz="2400" dirty="0">
              <a:latin typeface="+mj-lt"/>
            </a:endParaRPr>
          </a:p>
          <a:p>
            <a:pPr marL="342900" indent="-342900">
              <a:buFont typeface="Arial" pitchFamily="34" charset="0"/>
              <a:buChar char="•"/>
            </a:pPr>
            <a:r>
              <a:rPr lang="en-US" sz="2400" dirty="0">
                <a:latin typeface="+mj-lt"/>
              </a:rPr>
              <a:t>If you don't meet your expected goal, try more complex models (if possible)</a:t>
            </a:r>
          </a:p>
        </p:txBody>
      </p:sp>
      <p:sp>
        <p:nvSpPr>
          <p:cNvPr id="9" name="Title 2"/>
          <p:cNvSpPr txBox="1">
            <a:spLocks/>
          </p:cNvSpPr>
          <p:nvPr/>
        </p:nvSpPr>
        <p:spPr>
          <a:xfrm>
            <a:off x="504716" y="246351"/>
            <a:ext cx="11931759" cy="83182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200" b="1" dirty="0">
                <a:solidFill>
                  <a:schemeClr val="tx1"/>
                </a:solidFill>
              </a:rPr>
              <a:t>Summary</a:t>
            </a:r>
            <a:endParaRPr lang="en-US" sz="5200" dirty="0">
              <a:solidFill>
                <a:schemeClr val="tx1"/>
              </a:solidFill>
            </a:endParaRPr>
          </a:p>
        </p:txBody>
      </p:sp>
    </p:spTree>
    <p:extLst>
      <p:ext uri="{BB962C8B-B14F-4D97-AF65-F5344CB8AC3E}">
        <p14:creationId xmlns:p14="http://schemas.microsoft.com/office/powerpoint/2010/main" val="306678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76901"/>
          <a:stretch/>
        </p:blipFill>
        <p:spPr>
          <a:xfrm>
            <a:off x="128671" y="5986914"/>
            <a:ext cx="1032802" cy="934858"/>
          </a:xfrm>
          <a:prstGeom prst="rect">
            <a:avLst/>
          </a:prstGeom>
        </p:spPr>
      </p:pic>
      <p:sp>
        <p:nvSpPr>
          <p:cNvPr id="12" name="Title 1"/>
          <p:cNvSpPr>
            <a:spLocks noGrp="1"/>
          </p:cNvSpPr>
          <p:nvPr>
            <p:ph type="title"/>
          </p:nvPr>
        </p:nvSpPr>
        <p:spPr>
          <a:xfrm>
            <a:off x="128670" y="1228790"/>
            <a:ext cx="12145632" cy="1984408"/>
          </a:xfrm>
        </p:spPr>
        <p:txBody>
          <a:bodyPr>
            <a:normAutofit/>
          </a:bodyPr>
          <a:lstStyle/>
          <a:p>
            <a:pPr>
              <a:spcAft>
                <a:spcPts val="600"/>
              </a:spcAft>
            </a:pPr>
            <a:r>
              <a:rPr lang="en-US" sz="7000" b="1" dirty="0">
                <a:solidFill>
                  <a:schemeClr val="bg1"/>
                </a:solidFill>
              </a:rPr>
              <a:t>Deep Learning Concepts</a:t>
            </a:r>
            <a:endParaRPr lang="en-US" sz="5500" b="1" dirty="0">
              <a:solidFill>
                <a:schemeClr val="bg1"/>
              </a:solidFill>
            </a:endParaRPr>
          </a:p>
        </p:txBody>
      </p:sp>
      <p:pic>
        <p:nvPicPr>
          <p:cNvPr id="3" name="Picture 2">
            <a:extLst>
              <a:ext uri="{FF2B5EF4-FFF2-40B4-BE49-F238E27FC236}">
                <a16:creationId xmlns:a16="http://schemas.microsoft.com/office/drawing/2014/main" id="{65EFB3FE-7463-4E34-89BD-64A000DA1B42}"/>
              </a:ext>
            </a:extLst>
          </p:cNvPr>
          <p:cNvPicPr>
            <a:picLocks noChangeAspect="1"/>
          </p:cNvPicPr>
          <p:nvPr/>
        </p:nvPicPr>
        <p:blipFill rotWithShape="1">
          <a:blip r:embed="rId4"/>
          <a:srcRect t="14724"/>
          <a:stretch/>
        </p:blipFill>
        <p:spPr>
          <a:xfrm>
            <a:off x="8263543" y="3213198"/>
            <a:ext cx="4172932" cy="3781326"/>
          </a:xfrm>
          <a:prstGeom prst="rect">
            <a:avLst/>
          </a:prstGeom>
        </p:spPr>
      </p:pic>
    </p:spTree>
    <p:extLst>
      <p:ext uri="{BB962C8B-B14F-4D97-AF65-F5344CB8AC3E}">
        <p14:creationId xmlns:p14="http://schemas.microsoft.com/office/powerpoint/2010/main" val="89666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2285" y="1362474"/>
            <a:ext cx="9358518" cy="523220"/>
          </a:xfrm>
          <a:prstGeom prst="rect">
            <a:avLst/>
          </a:prstGeom>
          <a:noFill/>
        </p:spPr>
        <p:txBody>
          <a:bodyPr wrap="square" rtlCol="0">
            <a:spAutoFit/>
          </a:bodyPr>
          <a:lstStyle/>
          <a:p>
            <a:pPr algn="ctr"/>
            <a:r>
              <a:rPr lang="en-US" sz="2800" dirty="0">
                <a:latin typeface="+mj-lt"/>
              </a:rPr>
              <a:t>It all starts with a humble linear function called a perceptron</a:t>
            </a:r>
            <a:endParaRPr lang="en-US" sz="2800" dirty="0"/>
          </a:p>
        </p:txBody>
      </p:sp>
      <p:grpSp>
        <p:nvGrpSpPr>
          <p:cNvPr id="4" name="Group 3"/>
          <p:cNvGrpSpPr/>
          <p:nvPr/>
        </p:nvGrpSpPr>
        <p:grpSpPr>
          <a:xfrm>
            <a:off x="2333788" y="2284941"/>
            <a:ext cx="3036428" cy="1599156"/>
            <a:chOff x="763370" y="1894494"/>
            <a:chExt cx="2977160" cy="1567942"/>
          </a:xfrm>
        </p:grpSpPr>
        <p:sp>
          <p:nvSpPr>
            <p:cNvPr id="5" name="TextBox 4"/>
            <p:cNvSpPr txBox="1"/>
            <p:nvPr/>
          </p:nvSpPr>
          <p:spPr>
            <a:xfrm>
              <a:off x="1297731" y="1894494"/>
              <a:ext cx="2392464" cy="1567942"/>
            </a:xfrm>
            <a:prstGeom prst="rect">
              <a:avLst/>
            </a:prstGeom>
            <a:noFill/>
          </p:spPr>
          <p:txBody>
            <a:bodyPr wrap="none" rtlCol="0">
              <a:spAutoFit/>
            </a:bodyPr>
            <a:lstStyle/>
            <a:p>
              <a:r>
                <a:rPr lang="en-US" sz="2448" dirty="0">
                  <a:latin typeface="+mj-lt"/>
                </a:rPr>
                <a:t>weight1 </a:t>
              </a:r>
              <a:r>
                <a:rPr lang="en-US" sz="2448" dirty="0"/>
                <a:t>× </a:t>
              </a:r>
              <a:r>
                <a:rPr lang="en-US" sz="2448" dirty="0">
                  <a:latin typeface="+mj-lt"/>
                  <a:sym typeface="Zapf Dingbats"/>
                </a:rPr>
                <a:t>input1</a:t>
              </a:r>
            </a:p>
            <a:p>
              <a:r>
                <a:rPr lang="en-US" sz="2448" dirty="0">
                  <a:latin typeface="+mj-lt"/>
                  <a:sym typeface="Zapf Dingbats"/>
                </a:rPr>
                <a:t>weight2 </a:t>
              </a:r>
              <a:r>
                <a:rPr lang="en-US" sz="2448" dirty="0"/>
                <a:t>×</a:t>
              </a:r>
              <a:r>
                <a:rPr lang="en-US" sz="2448" dirty="0">
                  <a:latin typeface="+mj-lt"/>
                  <a:sym typeface="Zapf Dingbats"/>
                </a:rPr>
                <a:t> input2</a:t>
              </a:r>
            </a:p>
            <a:p>
              <a:r>
                <a:rPr lang="en-US" sz="2448" dirty="0">
                  <a:latin typeface="+mj-lt"/>
                  <a:sym typeface="Zapf Dingbats"/>
                </a:rPr>
                <a:t>weight3 </a:t>
              </a:r>
              <a:r>
                <a:rPr lang="en-US" sz="2448" dirty="0"/>
                <a:t>×</a:t>
              </a:r>
              <a:r>
                <a:rPr lang="en-US" sz="2448" dirty="0">
                  <a:latin typeface="+mj-lt"/>
                  <a:ea typeface="Zapf Dingbats"/>
                  <a:cs typeface="Zapf Dingbats"/>
                  <a:sym typeface="Zapf Dingbats"/>
                </a:rPr>
                <a:t> input3</a:t>
              </a:r>
            </a:p>
            <a:p>
              <a:r>
                <a:rPr lang="en-US" sz="2448" dirty="0">
                  <a:latin typeface="+mj-lt"/>
                </a:rPr>
                <a:t>sum</a:t>
              </a:r>
            </a:p>
          </p:txBody>
        </p:sp>
        <p:cxnSp>
          <p:nvCxnSpPr>
            <p:cNvPr id="6" name="Straight Connector 5"/>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370" y="2336727"/>
              <a:ext cx="591279" cy="583043"/>
            </a:xfrm>
            <a:prstGeom prst="rect">
              <a:avLst/>
            </a:prstGeom>
            <a:noFill/>
          </p:spPr>
          <p:txBody>
            <a:bodyPr wrap="none" rtlCol="0">
              <a:spAutoFit/>
            </a:bodyPr>
            <a:lstStyle/>
            <a:p>
              <a:r>
                <a:rPr lang="en-US" sz="3264" dirty="0">
                  <a:latin typeface="+mj-lt"/>
                  <a:ea typeface="Zapf Dingbats"/>
                  <a:cs typeface="Zapf Dingbats"/>
                  <a:sym typeface="Zapf Dingbats"/>
                </a:rPr>
                <a:t>✚</a:t>
              </a:r>
              <a:endParaRPr lang="en-US" sz="3264" dirty="0">
                <a:latin typeface="+mj-lt"/>
              </a:endParaRPr>
            </a:p>
          </p:txBody>
        </p:sp>
      </p:grpSp>
      <p:sp>
        <p:nvSpPr>
          <p:cNvPr id="8" name="TextBox 7"/>
          <p:cNvSpPr txBox="1"/>
          <p:nvPr/>
        </p:nvSpPr>
        <p:spPr>
          <a:xfrm>
            <a:off x="6170016" y="2331744"/>
            <a:ext cx="3810787" cy="1222451"/>
          </a:xfrm>
          <a:prstGeom prst="rect">
            <a:avLst/>
          </a:prstGeom>
          <a:noFill/>
        </p:spPr>
        <p:txBody>
          <a:bodyPr wrap="none" rtlCol="0">
            <a:spAutoFit/>
          </a:bodyPr>
          <a:lstStyle/>
          <a:p>
            <a:r>
              <a:rPr lang="en-US" sz="2448" dirty="0">
                <a:latin typeface="+mj-lt"/>
              </a:rPr>
              <a:t>Perceptron:</a:t>
            </a:r>
          </a:p>
          <a:p>
            <a:r>
              <a:rPr lang="en-US" sz="2448" dirty="0">
                <a:latin typeface="+mj-lt"/>
              </a:rPr>
              <a:t>If sum &gt; threshold: output 1</a:t>
            </a:r>
          </a:p>
          <a:p>
            <a:r>
              <a:rPr lang="en-US" sz="2448" dirty="0">
                <a:latin typeface="+mj-lt"/>
              </a:rPr>
              <a:t>Else: output 0</a:t>
            </a:r>
          </a:p>
        </p:txBody>
      </p:sp>
      <p:sp>
        <p:nvSpPr>
          <p:cNvPr id="9" name="TextBox 8"/>
          <p:cNvSpPr txBox="1"/>
          <p:nvPr/>
        </p:nvSpPr>
        <p:spPr>
          <a:xfrm>
            <a:off x="917947" y="4060776"/>
            <a:ext cx="10729219" cy="523220"/>
          </a:xfrm>
          <a:prstGeom prst="rect">
            <a:avLst/>
          </a:prstGeom>
          <a:noFill/>
        </p:spPr>
        <p:txBody>
          <a:bodyPr wrap="none" rtlCol="0">
            <a:spAutoFit/>
          </a:bodyPr>
          <a:lstStyle/>
          <a:p>
            <a:r>
              <a:rPr lang="en-US" sz="2800" dirty="0">
                <a:latin typeface="+mj-lt"/>
              </a:rPr>
              <a:t>Example: The inputs can be your data. Question: Should I buy this car?</a:t>
            </a:r>
          </a:p>
        </p:txBody>
      </p:sp>
      <p:grpSp>
        <p:nvGrpSpPr>
          <p:cNvPr id="10" name="Group 9"/>
          <p:cNvGrpSpPr/>
          <p:nvPr/>
        </p:nvGrpSpPr>
        <p:grpSpPr>
          <a:xfrm>
            <a:off x="2333788" y="4770086"/>
            <a:ext cx="3836157" cy="1599156"/>
            <a:chOff x="770034" y="4676979"/>
            <a:chExt cx="3761280" cy="1567942"/>
          </a:xfrm>
        </p:grpSpPr>
        <p:sp>
          <p:nvSpPr>
            <p:cNvPr id="11" name="TextBox 10"/>
            <p:cNvSpPr txBox="1"/>
            <p:nvPr/>
          </p:nvSpPr>
          <p:spPr>
            <a:xfrm>
              <a:off x="1304396" y="4676979"/>
              <a:ext cx="3226918" cy="1567942"/>
            </a:xfrm>
            <a:prstGeom prst="rect">
              <a:avLst/>
            </a:prstGeom>
            <a:noFill/>
          </p:spPr>
          <p:txBody>
            <a:bodyPr wrap="none" rtlCol="0">
              <a:spAutoFit/>
            </a:bodyPr>
            <a:lstStyle/>
            <a:p>
              <a:r>
                <a:rPr lang="en-US" sz="2448" dirty="0">
                  <a:latin typeface="+mj-lt"/>
                </a:rPr>
                <a:t>0.2 </a:t>
              </a:r>
              <a:r>
                <a:rPr lang="en-US" sz="2448" dirty="0"/>
                <a:t>×</a:t>
              </a:r>
              <a:r>
                <a:rPr lang="en-US" sz="2448" dirty="0">
                  <a:latin typeface="+mj-lt"/>
                  <a:sym typeface="Zapf Dingbats"/>
                </a:rPr>
                <a:t> gas mileage</a:t>
              </a:r>
            </a:p>
            <a:p>
              <a:r>
                <a:rPr lang="en-US" sz="2448" dirty="0">
                  <a:latin typeface="+mj-lt"/>
                  <a:sym typeface="Zapf Dingbats"/>
                </a:rPr>
                <a:t>0.3 </a:t>
              </a:r>
              <a:r>
                <a:rPr lang="en-US" sz="2448" dirty="0"/>
                <a:t>×</a:t>
              </a:r>
              <a:r>
                <a:rPr lang="en-US" sz="2448" dirty="0">
                  <a:latin typeface="+mj-lt"/>
                  <a:sym typeface="Zapf Dingbats"/>
                </a:rPr>
                <a:t> horsepower</a:t>
              </a:r>
            </a:p>
            <a:p>
              <a:r>
                <a:rPr lang="en-US" sz="2448" dirty="0">
                  <a:latin typeface="+mj-lt"/>
                  <a:sym typeface="Zapf Dingbats"/>
                </a:rPr>
                <a:t>0.5 </a:t>
              </a:r>
              <a:r>
                <a:rPr lang="en-US" sz="2448" dirty="0"/>
                <a:t>×</a:t>
              </a:r>
              <a:r>
                <a:rPr lang="en-US" sz="2448" dirty="0">
                  <a:latin typeface="+mj-lt"/>
                  <a:ea typeface="Zapf Dingbats"/>
                  <a:cs typeface="Zapf Dingbats"/>
                  <a:sym typeface="Zapf Dingbats"/>
                </a:rPr>
                <a:t> num cup holders</a:t>
              </a:r>
            </a:p>
            <a:p>
              <a:r>
                <a:rPr lang="en-US" sz="2448" dirty="0">
                  <a:latin typeface="+mj-lt"/>
                </a:rPr>
                <a:t>sum</a:t>
              </a:r>
            </a:p>
          </p:txBody>
        </p:sp>
        <p:cxnSp>
          <p:nvCxnSpPr>
            <p:cNvPr id="12" name="Straight Connector 11"/>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34" y="5089074"/>
              <a:ext cx="546945" cy="594650"/>
            </a:xfrm>
            <a:prstGeom prst="rect">
              <a:avLst/>
            </a:prstGeom>
            <a:noFill/>
          </p:spPr>
          <p:txBody>
            <a:bodyPr wrap="none" rtlCol="0">
              <a:spAutoFit/>
            </a:bodyPr>
            <a:lstStyle/>
            <a:p>
              <a:r>
                <a:rPr lang="en-US" sz="3264" dirty="0">
                  <a:ea typeface="Zapf Dingbats"/>
                  <a:cs typeface="Zapf Dingbats"/>
                  <a:sym typeface="Zapf Dingbats"/>
                </a:rPr>
                <a:t>✚</a:t>
              </a:r>
              <a:endParaRPr lang="en-US" sz="3264" dirty="0"/>
            </a:p>
          </p:txBody>
        </p:sp>
      </p:grpSp>
      <p:sp>
        <p:nvSpPr>
          <p:cNvPr id="14" name="TextBox 13"/>
          <p:cNvSpPr txBox="1"/>
          <p:nvPr/>
        </p:nvSpPr>
        <p:spPr>
          <a:xfrm>
            <a:off x="6282558" y="4958428"/>
            <a:ext cx="3224088" cy="1222451"/>
          </a:xfrm>
          <a:prstGeom prst="rect">
            <a:avLst/>
          </a:prstGeom>
          <a:noFill/>
        </p:spPr>
        <p:txBody>
          <a:bodyPr wrap="none" rtlCol="0">
            <a:spAutoFit/>
          </a:bodyPr>
          <a:lstStyle/>
          <a:p>
            <a:r>
              <a:rPr lang="en-US" sz="2448" dirty="0">
                <a:latin typeface="+mj-lt"/>
              </a:rPr>
              <a:t>Perceptron:</a:t>
            </a:r>
          </a:p>
          <a:p>
            <a:r>
              <a:rPr lang="en-US" sz="2448" dirty="0">
                <a:latin typeface="+mj-lt"/>
              </a:rPr>
              <a:t>If sum &lt; threshold: buy</a:t>
            </a:r>
          </a:p>
          <a:p>
            <a:r>
              <a:rPr lang="en-US" sz="2448" dirty="0">
                <a:latin typeface="+mj-lt"/>
              </a:rPr>
              <a:t>Else: walk</a:t>
            </a:r>
          </a:p>
        </p:txBody>
      </p:sp>
      <p:sp>
        <p:nvSpPr>
          <p:cNvPr id="1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Deep Learning Begins With A Little Function</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1218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22"/>
          <p:cNvSpPr txBox="1">
            <a:spLocks/>
          </p:cNvSpPr>
          <p:nvPr/>
        </p:nvSpPr>
        <p:spPr>
          <a:xfrm>
            <a:off x="806308" y="1815861"/>
            <a:ext cx="11467993" cy="3201123"/>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3300" dirty="0"/>
              <a:t>Introduction to Deep Learning</a:t>
            </a:r>
          </a:p>
          <a:p>
            <a:pPr algn="just"/>
            <a:r>
              <a:rPr lang="en-US" sz="3300" dirty="0"/>
              <a:t>Traditional vs Deep Learning</a:t>
            </a:r>
          </a:p>
          <a:p>
            <a:pPr algn="just"/>
            <a:r>
              <a:rPr lang="en-US" sz="3300" dirty="0"/>
              <a:t>When does Deep Learning outperform Traditional Approaches?</a:t>
            </a:r>
          </a:p>
          <a:p>
            <a:pPr algn="just"/>
            <a:r>
              <a:rPr lang="en-US" sz="3300" dirty="0"/>
              <a:t>Deep Learning Concepts</a:t>
            </a:r>
          </a:p>
          <a:p>
            <a:pPr algn="just"/>
            <a:r>
              <a:rPr lang="en-US" sz="3300" dirty="0"/>
              <a:t>Deep Learning and Computer Vision</a:t>
            </a:r>
          </a:p>
          <a:p>
            <a:pPr algn="just"/>
            <a:endParaRPr lang="en-US" sz="3300" dirty="0"/>
          </a:p>
        </p:txBody>
      </p:sp>
      <p:sp>
        <p:nvSpPr>
          <p:cNvPr id="4" name="Title 2">
            <a:extLst>
              <a:ext uri="{FF2B5EF4-FFF2-40B4-BE49-F238E27FC236}">
                <a16:creationId xmlns:a16="http://schemas.microsoft.com/office/drawing/2014/main" id="{C1CFEA1A-5E72-44E7-B930-AAF9D62D9EB0}"/>
              </a:ext>
            </a:extLst>
          </p:cNvPr>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t>Overview</a:t>
            </a:r>
          </a:p>
        </p:txBody>
      </p:sp>
    </p:spTree>
    <p:extLst>
      <p:ext uri="{BB962C8B-B14F-4D97-AF65-F5344CB8AC3E}">
        <p14:creationId xmlns:p14="http://schemas.microsoft.com/office/powerpoint/2010/main" val="24632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1583" y="1095146"/>
            <a:ext cx="10982818" cy="862581"/>
          </a:xfrm>
          <a:prstGeom prst="rect">
            <a:avLst/>
          </a:prstGeom>
          <a:noFill/>
        </p:spPr>
        <p:txBody>
          <a:bodyPr wrap="square" rtlCol="0">
            <a:spAutoFit/>
          </a:bodyPr>
          <a:lstStyle/>
          <a:p>
            <a:pPr marL="342900" indent="-342900">
              <a:buFont typeface="Arial" panose="020B0604020202020204" pitchFamily="34" charset="0"/>
              <a:buChar char="•"/>
            </a:pPr>
            <a:r>
              <a:rPr lang="en-US" sz="2448" dirty="0">
                <a:latin typeface="+mj-lt"/>
              </a:rPr>
              <a:t>Deep learning comes from chaining a bunch of these little functions together</a:t>
            </a:r>
          </a:p>
          <a:p>
            <a:pPr marL="342900" indent="-342900">
              <a:buFont typeface="Arial" panose="020B0604020202020204" pitchFamily="34" charset="0"/>
              <a:buChar char="•"/>
            </a:pPr>
            <a:r>
              <a:rPr lang="en-US" sz="2448" dirty="0">
                <a:latin typeface="+mj-lt"/>
              </a:rPr>
              <a:t>Chained together, they are called neurons</a:t>
            </a:r>
          </a:p>
        </p:txBody>
      </p:sp>
      <p:grpSp>
        <p:nvGrpSpPr>
          <p:cNvPr id="4" name="Group 3"/>
          <p:cNvGrpSpPr/>
          <p:nvPr/>
        </p:nvGrpSpPr>
        <p:grpSpPr>
          <a:xfrm>
            <a:off x="4609941" y="2447098"/>
            <a:ext cx="3166836" cy="2665719"/>
            <a:chOff x="2906070" y="2160506"/>
            <a:chExt cx="3258277" cy="3161841"/>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6" name="Oval 5"/>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grpSp>
      <p:sp>
        <p:nvSpPr>
          <p:cNvPr id="7" name="TextBox 6"/>
          <p:cNvSpPr txBox="1"/>
          <p:nvPr/>
        </p:nvSpPr>
        <p:spPr>
          <a:xfrm>
            <a:off x="7910344" y="4783692"/>
            <a:ext cx="1888659" cy="682623"/>
          </a:xfrm>
          <a:prstGeom prst="rect">
            <a:avLst/>
          </a:prstGeom>
          <a:noFill/>
        </p:spPr>
        <p:txBody>
          <a:bodyPr wrap="none" rtlCol="0">
            <a:spAutoFit/>
          </a:bodyPr>
          <a:lstStyle/>
          <a:p>
            <a:r>
              <a:rPr lang="en-US" sz="1836" dirty="0">
                <a:latin typeface="+mj-lt"/>
              </a:rPr>
              <a:t>weight3 </a:t>
            </a:r>
            <a:r>
              <a:rPr lang="en-US" sz="2000" dirty="0"/>
              <a:t>×</a:t>
            </a:r>
            <a:r>
              <a:rPr lang="en-US" sz="1836" dirty="0">
                <a:latin typeface="+mj-lt"/>
                <a:sym typeface="Zapf Dingbats"/>
              </a:rPr>
              <a:t> input3</a:t>
            </a:r>
          </a:p>
          <a:p>
            <a:endParaRPr lang="en-US" sz="1836" dirty="0"/>
          </a:p>
        </p:txBody>
      </p:sp>
      <p:cxnSp>
        <p:nvCxnSpPr>
          <p:cNvPr id="8" name="Straight Connector 7"/>
          <p:cNvCxnSpPr>
            <a:cxnSpLocks/>
          </p:cNvCxnSpPr>
          <p:nvPr/>
        </p:nvCxnSpPr>
        <p:spPr>
          <a:xfrm flipH="1" flipV="1">
            <a:off x="7313005" y="4722431"/>
            <a:ext cx="2060121" cy="2086554"/>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flipV="1">
            <a:off x="6193360" y="5112817"/>
            <a:ext cx="78149" cy="1681645"/>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28293" y="5987174"/>
            <a:ext cx="1888659" cy="682623"/>
          </a:xfrm>
          <a:prstGeom prst="rect">
            <a:avLst/>
          </a:prstGeom>
          <a:noFill/>
        </p:spPr>
        <p:txBody>
          <a:bodyPr wrap="none" rtlCol="0">
            <a:spAutoFit/>
          </a:bodyPr>
          <a:lstStyle/>
          <a:p>
            <a:r>
              <a:rPr lang="en-US" sz="1836" dirty="0">
                <a:latin typeface="+mj-lt"/>
              </a:rPr>
              <a:t>weight2 </a:t>
            </a:r>
            <a:r>
              <a:rPr lang="en-US" sz="2000" dirty="0"/>
              <a:t>×</a:t>
            </a:r>
            <a:r>
              <a:rPr lang="en-US" sz="1836" dirty="0">
                <a:latin typeface="+mj-lt"/>
                <a:sym typeface="Zapf Dingbats"/>
              </a:rPr>
              <a:t> input2</a:t>
            </a:r>
          </a:p>
          <a:p>
            <a:endParaRPr lang="en-US" sz="1836" dirty="0"/>
          </a:p>
        </p:txBody>
      </p:sp>
      <p:sp>
        <p:nvSpPr>
          <p:cNvPr id="11" name="TextBox 10"/>
          <p:cNvSpPr txBox="1"/>
          <p:nvPr/>
        </p:nvSpPr>
        <p:spPr>
          <a:xfrm>
            <a:off x="2694485" y="4947029"/>
            <a:ext cx="1811714" cy="400110"/>
          </a:xfrm>
          <a:prstGeom prst="rect">
            <a:avLst/>
          </a:prstGeom>
          <a:noFill/>
        </p:spPr>
        <p:txBody>
          <a:bodyPr wrap="none" rtlCol="0">
            <a:spAutoFit/>
          </a:bodyPr>
          <a:lstStyle/>
          <a:p>
            <a:r>
              <a:rPr lang="en-US" sz="1836" dirty="0">
                <a:latin typeface="+mj-lt"/>
              </a:rPr>
              <a:t>weight1 </a:t>
            </a:r>
            <a:r>
              <a:rPr lang="en-US" sz="2000" dirty="0"/>
              <a:t>×</a:t>
            </a:r>
            <a:r>
              <a:rPr lang="en-US" sz="1836" dirty="0">
                <a:latin typeface="+mj-lt"/>
                <a:sym typeface="Zapf Dingbats"/>
              </a:rPr>
              <a:t> input1</a:t>
            </a:r>
          </a:p>
        </p:txBody>
      </p:sp>
      <p:cxnSp>
        <p:nvCxnSpPr>
          <p:cNvPr id="12" name="Straight Connector 11"/>
          <p:cNvCxnSpPr>
            <a:cxnSpLocks/>
          </p:cNvCxnSpPr>
          <p:nvPr/>
        </p:nvCxnSpPr>
        <p:spPr>
          <a:xfrm flipV="1">
            <a:off x="3340611" y="4722431"/>
            <a:ext cx="1733103" cy="2146068"/>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6193359" y="2033593"/>
            <a:ext cx="0" cy="413505"/>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These Little Functions Are Chained Together</a:t>
            </a: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40906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3779" y="1733028"/>
            <a:ext cx="10555119" cy="4042610"/>
          </a:xfrm>
          <a:ln w="12700" cmpd="sng">
            <a:solidFill>
              <a:schemeClr val="tx1">
                <a:alpha val="99000"/>
              </a:schemeClr>
            </a:solidFill>
          </a:ln>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Deep Neural Network (DNN)</a:t>
            </a: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9149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643" y="1092896"/>
            <a:ext cx="7285964" cy="436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238" y="218580"/>
            <a:ext cx="1583483" cy="52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3048" y="48574"/>
            <a:ext cx="3108678" cy="206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4061341" y="1719110"/>
            <a:ext cx="663964" cy="46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W1 </a:t>
            </a:r>
          </a:p>
        </p:txBody>
      </p:sp>
      <p:sp>
        <p:nvSpPr>
          <p:cNvPr id="9222" name="TextBox 35"/>
          <p:cNvSpPr txBox="1">
            <a:spLocks noChangeArrowheads="1"/>
          </p:cNvSpPr>
          <p:nvPr/>
        </p:nvSpPr>
        <p:spPr bwMode="auto">
          <a:xfrm>
            <a:off x="3514335" y="2880385"/>
            <a:ext cx="731134"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W2</a:t>
            </a:r>
            <a:r>
              <a:rPr lang="en-GB" altLang="en-US" sz="2448" dirty="0"/>
              <a:t> </a:t>
            </a:r>
          </a:p>
        </p:txBody>
      </p:sp>
      <p:sp>
        <p:nvSpPr>
          <p:cNvPr id="9223" name="TextBox 36"/>
          <p:cNvSpPr txBox="1">
            <a:spLocks noChangeArrowheads="1"/>
          </p:cNvSpPr>
          <p:nvPr/>
        </p:nvSpPr>
        <p:spPr bwMode="auto">
          <a:xfrm>
            <a:off x="3511097" y="4050997"/>
            <a:ext cx="731134"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W3</a:t>
            </a:r>
            <a:r>
              <a:rPr lang="en-GB" altLang="en-US" sz="2448" dirty="0"/>
              <a:t> </a:t>
            </a:r>
          </a:p>
        </p:txBody>
      </p:sp>
      <p:sp>
        <p:nvSpPr>
          <p:cNvPr id="9224" name="TextBox 2"/>
          <p:cNvSpPr txBox="1">
            <a:spLocks noChangeArrowheads="1"/>
          </p:cNvSpPr>
          <p:nvPr/>
        </p:nvSpPr>
        <p:spPr bwMode="auto">
          <a:xfrm>
            <a:off x="5693647" y="2883624"/>
            <a:ext cx="1071197" cy="7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88" b="1" i="1" dirty="0"/>
              <a:t>f</a:t>
            </a:r>
            <a:r>
              <a:rPr lang="en-GB" altLang="en-US" sz="4488" b="1" dirty="0"/>
              <a:t>(</a:t>
            </a:r>
            <a:r>
              <a:rPr lang="en-GB" altLang="en-US" sz="4488" b="1" i="1" dirty="0"/>
              <a:t>x</a:t>
            </a:r>
            <a:r>
              <a:rPr lang="en-GB" altLang="en-US" sz="4488" b="1" dirty="0"/>
              <a:t>)</a:t>
            </a:r>
          </a:p>
        </p:txBody>
      </p:sp>
      <p:sp>
        <p:nvSpPr>
          <p:cNvPr id="9225" name="TextBox 39"/>
          <p:cNvSpPr txBox="1">
            <a:spLocks noChangeArrowheads="1"/>
          </p:cNvSpPr>
          <p:nvPr/>
        </p:nvSpPr>
        <p:spPr bwMode="auto">
          <a:xfrm>
            <a:off x="2053905" y="5226466"/>
            <a:ext cx="534121" cy="46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1.4</a:t>
            </a:r>
          </a:p>
        </p:txBody>
      </p:sp>
      <p:sp>
        <p:nvSpPr>
          <p:cNvPr id="9226" name="TextBox 39"/>
          <p:cNvSpPr txBox="1">
            <a:spLocks noChangeArrowheads="1"/>
          </p:cNvSpPr>
          <p:nvPr/>
        </p:nvSpPr>
        <p:spPr bwMode="auto">
          <a:xfrm>
            <a:off x="2042571" y="3026104"/>
            <a:ext cx="704039" cy="46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-2.5</a:t>
            </a:r>
          </a:p>
        </p:txBody>
      </p:sp>
      <p:sp>
        <p:nvSpPr>
          <p:cNvPr id="9227" name="TextBox 39"/>
          <p:cNvSpPr txBox="1">
            <a:spLocks noChangeArrowheads="1"/>
          </p:cNvSpPr>
          <p:nvPr/>
        </p:nvSpPr>
        <p:spPr bwMode="auto">
          <a:xfrm>
            <a:off x="2053905" y="858126"/>
            <a:ext cx="865943" cy="46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-0.06</a:t>
            </a:r>
          </a:p>
        </p:txBody>
      </p:sp>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53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643" y="1092896"/>
            <a:ext cx="7285964" cy="436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238" y="218580"/>
            <a:ext cx="1583483" cy="52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3048" y="48574"/>
            <a:ext cx="3108678" cy="206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834918" y="1792348"/>
            <a:ext cx="588897"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2.7</a:t>
            </a:r>
          </a:p>
        </p:txBody>
      </p:sp>
      <p:sp>
        <p:nvSpPr>
          <p:cNvPr id="10246" name="TextBox 35"/>
          <p:cNvSpPr txBox="1">
            <a:spLocks noChangeArrowheads="1"/>
          </p:cNvSpPr>
          <p:nvPr/>
        </p:nvSpPr>
        <p:spPr bwMode="auto">
          <a:xfrm>
            <a:off x="3514336" y="2880385"/>
            <a:ext cx="704039" cy="46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-8.6</a:t>
            </a:r>
          </a:p>
        </p:txBody>
      </p:sp>
      <p:sp>
        <p:nvSpPr>
          <p:cNvPr id="10247" name="TextBox 36"/>
          <p:cNvSpPr txBox="1">
            <a:spLocks noChangeArrowheads="1"/>
          </p:cNvSpPr>
          <p:nvPr/>
        </p:nvSpPr>
        <p:spPr bwMode="auto">
          <a:xfrm>
            <a:off x="3511097" y="4050997"/>
            <a:ext cx="909340"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0.002</a:t>
            </a:r>
          </a:p>
        </p:txBody>
      </p:sp>
      <p:sp>
        <p:nvSpPr>
          <p:cNvPr id="10248" name="TextBox 2"/>
          <p:cNvSpPr txBox="1">
            <a:spLocks noChangeArrowheads="1"/>
          </p:cNvSpPr>
          <p:nvPr/>
        </p:nvSpPr>
        <p:spPr bwMode="auto">
          <a:xfrm>
            <a:off x="5693647" y="2883624"/>
            <a:ext cx="1071197" cy="7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88" b="1" i="1" dirty="0"/>
              <a:t>f</a:t>
            </a:r>
            <a:r>
              <a:rPr lang="en-GB" altLang="en-US" sz="4488" b="1" dirty="0"/>
              <a:t>(</a:t>
            </a:r>
            <a:r>
              <a:rPr lang="en-GB" altLang="en-US" sz="4488" b="1" i="1" dirty="0"/>
              <a:t>x</a:t>
            </a:r>
            <a:r>
              <a:rPr lang="en-GB" altLang="en-US" sz="4488" b="1" dirty="0"/>
              <a:t>)</a:t>
            </a:r>
          </a:p>
        </p:txBody>
      </p:sp>
      <p:sp>
        <p:nvSpPr>
          <p:cNvPr id="10249" name="TextBox 39"/>
          <p:cNvSpPr txBox="1">
            <a:spLocks noChangeArrowheads="1"/>
          </p:cNvSpPr>
          <p:nvPr/>
        </p:nvSpPr>
        <p:spPr bwMode="auto">
          <a:xfrm>
            <a:off x="2053905" y="5226466"/>
            <a:ext cx="534121" cy="46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1.4</a:t>
            </a:r>
          </a:p>
        </p:txBody>
      </p:sp>
      <p:sp>
        <p:nvSpPr>
          <p:cNvPr id="10250" name="TextBox 39"/>
          <p:cNvSpPr txBox="1">
            <a:spLocks noChangeArrowheads="1"/>
          </p:cNvSpPr>
          <p:nvPr/>
        </p:nvSpPr>
        <p:spPr bwMode="auto">
          <a:xfrm>
            <a:off x="2042571" y="3026104"/>
            <a:ext cx="704039" cy="46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-2.5</a:t>
            </a:r>
          </a:p>
        </p:txBody>
      </p:sp>
      <p:sp>
        <p:nvSpPr>
          <p:cNvPr id="10251" name="TextBox 39"/>
          <p:cNvSpPr txBox="1">
            <a:spLocks noChangeArrowheads="1"/>
          </p:cNvSpPr>
          <p:nvPr/>
        </p:nvSpPr>
        <p:spPr bwMode="auto">
          <a:xfrm>
            <a:off x="2053905" y="858126"/>
            <a:ext cx="865943" cy="46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-0.06</a:t>
            </a:r>
          </a:p>
        </p:txBody>
      </p:sp>
      <p:sp>
        <p:nvSpPr>
          <p:cNvPr id="10252" name="TextBox 1"/>
          <p:cNvSpPr txBox="1">
            <a:spLocks noChangeArrowheads="1"/>
          </p:cNvSpPr>
          <p:nvPr/>
        </p:nvSpPr>
        <p:spPr bwMode="auto">
          <a:xfrm>
            <a:off x="4842001" y="4183763"/>
            <a:ext cx="6237526"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Segoe UI Light" pitchFamily="34" charset="0"/>
                <a:cs typeface="Segoe UI Light" pitchFamily="34" charset="0"/>
              </a:rPr>
              <a:t>x =  -</a:t>
            </a:r>
            <a:r>
              <a:rPr lang="en-GB" altLang="en-US" sz="2448" dirty="0">
                <a:latin typeface="Segoe UI Light" pitchFamily="34" charset="0"/>
                <a:cs typeface="Segoe UI Light" pitchFamily="34" charset="0"/>
              </a:rPr>
              <a:t>0.06×2.7 + 2.5×8.6 + 1.4×0.002  = 21.34 </a:t>
            </a:r>
            <a:endParaRPr lang="en-GB" altLang="en-US" sz="2448" i="1" dirty="0">
              <a:latin typeface="Segoe UI Light" pitchFamily="34" charset="0"/>
              <a:cs typeface="Segoe UI Light" pitchFamily="34" charset="0"/>
            </a:endParaRPr>
          </a:p>
        </p:txBody>
      </p:sp>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448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2865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Box 1"/>
          <p:cNvSpPr txBox="1">
            <a:spLocks noChangeArrowheads="1"/>
          </p:cNvSpPr>
          <p:nvPr/>
        </p:nvSpPr>
        <p:spPr bwMode="auto">
          <a:xfrm>
            <a:off x="2125146" y="717264"/>
            <a:ext cx="2846714"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cs typeface="Arial" charset="0"/>
              </a:defRPr>
            </a:lvl1pPr>
            <a:lvl2pPr marL="742950" indent="-285750" eaLnBrk="0" hangingPunct="0">
              <a:defRPr sz="2400">
                <a:solidFill>
                  <a:schemeClr val="tx1"/>
                </a:solidFill>
                <a:latin typeface="Times New Roman" charset="0"/>
                <a:cs typeface="Arial" charset="0"/>
              </a:defRPr>
            </a:lvl2pPr>
            <a:lvl3pPr marL="1143000" indent="-228600" eaLnBrk="0" hangingPunct="0">
              <a:defRPr sz="2400">
                <a:solidFill>
                  <a:schemeClr val="tx1"/>
                </a:solidFill>
                <a:latin typeface="Times New Roman" charset="0"/>
                <a:cs typeface="Arial" charset="0"/>
              </a:defRPr>
            </a:lvl3pPr>
            <a:lvl4pPr marL="1600200" indent="-228600" eaLnBrk="0" hangingPunct="0">
              <a:defRPr sz="2400">
                <a:solidFill>
                  <a:schemeClr val="tx1"/>
                </a:solidFill>
                <a:latin typeface="Times New Roman" charset="0"/>
                <a:cs typeface="Arial" charset="0"/>
              </a:defRPr>
            </a:lvl4pPr>
            <a:lvl5pPr marL="2057400" indent="-228600" eaLnBrk="0" hangingPunct="0">
              <a:defRPr sz="2400">
                <a:solidFill>
                  <a:schemeClr val="tx1"/>
                </a:solidFill>
                <a:latin typeface="Times New Roman" charset="0"/>
                <a:cs typeface="Arial" charset="0"/>
              </a:defRPr>
            </a:lvl5pPr>
            <a:lvl6pPr marL="2514600" indent="-228600" eaLnBrk="0" fontAlgn="base" hangingPunct="0">
              <a:spcBef>
                <a:spcPct val="0"/>
              </a:spcBef>
              <a:spcAft>
                <a:spcPct val="0"/>
              </a:spcAft>
              <a:defRPr sz="2400">
                <a:solidFill>
                  <a:schemeClr val="tx1"/>
                </a:solidFill>
                <a:latin typeface="Times New Roman" charset="0"/>
                <a:cs typeface="Arial" charset="0"/>
              </a:defRPr>
            </a:lvl6pPr>
            <a:lvl7pPr marL="2971800" indent="-228600" eaLnBrk="0" fontAlgn="base" hangingPunct="0">
              <a:spcBef>
                <a:spcPct val="0"/>
              </a:spcBef>
              <a:spcAft>
                <a:spcPct val="0"/>
              </a:spcAft>
              <a:defRPr sz="2400">
                <a:solidFill>
                  <a:schemeClr val="tx1"/>
                </a:solidFill>
                <a:latin typeface="Times New Roman" charset="0"/>
                <a:cs typeface="Arial" charset="0"/>
              </a:defRPr>
            </a:lvl7pPr>
            <a:lvl8pPr marL="3429000" indent="-228600" eaLnBrk="0" fontAlgn="base" hangingPunct="0">
              <a:spcBef>
                <a:spcPct val="0"/>
              </a:spcBef>
              <a:spcAft>
                <a:spcPct val="0"/>
              </a:spcAft>
              <a:defRPr sz="2400">
                <a:solidFill>
                  <a:schemeClr val="tx1"/>
                </a:solidFill>
                <a:latin typeface="Times New Roman" charset="0"/>
                <a:cs typeface="Arial" charset="0"/>
              </a:defRPr>
            </a:lvl8pPr>
            <a:lvl9pPr marL="3886200" indent="-228600" eaLnBrk="0" fontAlgn="base" hangingPunct="0">
              <a:spcBef>
                <a:spcPct val="0"/>
              </a:spcBef>
              <a:spcAft>
                <a:spcPct val="0"/>
              </a:spcAft>
              <a:defRPr sz="2400">
                <a:solidFill>
                  <a:schemeClr val="tx1"/>
                </a:solidFill>
                <a:latin typeface="Times New Roman" charset="0"/>
                <a:cs typeface="Arial" charset="0"/>
              </a:defRPr>
            </a:lvl9pPr>
          </a:lstStyle>
          <a:p>
            <a:pPr eaLnBrk="1" hangingPunct="1">
              <a:defRPr/>
            </a:pPr>
            <a:r>
              <a:rPr lang="en-GB" altLang="en-US" sz="2448" i="1" dirty="0">
                <a:solidFill>
                  <a:schemeClr val="accent2">
                    <a:lumMod val="75000"/>
                  </a:schemeClr>
                </a:solidFill>
                <a:latin typeface="Segoe UI Light" pitchFamily="34" charset="0"/>
                <a:cs typeface="Segoe UI Light" pitchFamily="34" charset="0"/>
              </a:rPr>
              <a:t>A  dataset</a:t>
            </a:r>
          </a:p>
          <a:p>
            <a:pPr eaLnBrk="1" hangingPunct="1">
              <a:defRPr/>
            </a:pPr>
            <a:r>
              <a:rPr lang="en-GB" altLang="en-US" sz="2448" i="1" dirty="0">
                <a:latin typeface="Segoe UI Light" pitchFamily="34" charset="0"/>
                <a:cs typeface="Segoe UI Light" pitchFamily="34" charset="0"/>
              </a:rPr>
              <a:t>Fields               class</a:t>
            </a:r>
          </a:p>
          <a:p>
            <a:pPr eaLnBrk="1" hangingPunct="1">
              <a:defRPr/>
            </a:pPr>
            <a:r>
              <a:rPr lang="en-GB" altLang="en-US" sz="2448" dirty="0">
                <a:latin typeface="Segoe UI Light" pitchFamily="34" charset="0"/>
                <a:cs typeface="Segoe UI Light" pitchFamily="34" charset="0"/>
              </a:rPr>
              <a:t>1.4  2.7   1.9         0</a:t>
            </a:r>
          </a:p>
          <a:p>
            <a:pPr eaLnBrk="1" hangingPunct="1">
              <a:defRPr/>
            </a:pPr>
            <a:r>
              <a:rPr lang="en-GB" altLang="en-US" sz="2448" dirty="0">
                <a:latin typeface="Segoe UI Light" pitchFamily="34" charset="0"/>
                <a:cs typeface="Segoe UI Light" pitchFamily="34" charset="0"/>
              </a:rPr>
              <a:t>3.8  3.4   3.2         0</a:t>
            </a:r>
          </a:p>
          <a:p>
            <a:pPr eaLnBrk="1" hangingPunct="1">
              <a:defRPr/>
            </a:pPr>
            <a:r>
              <a:rPr lang="en-GB" altLang="en-US" sz="2448" dirty="0">
                <a:latin typeface="Segoe UI Light" pitchFamily="34" charset="0"/>
                <a:cs typeface="Segoe UI Light" pitchFamily="34" charset="0"/>
              </a:rPr>
              <a:t>6.4  2.8   1.7         1</a:t>
            </a:r>
          </a:p>
          <a:p>
            <a:pPr eaLnBrk="1" hangingPunct="1">
              <a:defRPr/>
            </a:pPr>
            <a:r>
              <a:rPr lang="en-GB" altLang="en-US" sz="2448" dirty="0">
                <a:latin typeface="Segoe UI Light" pitchFamily="34" charset="0"/>
                <a:cs typeface="Segoe UI Light" pitchFamily="34" charset="0"/>
              </a:rPr>
              <a:t>4.1  0.1   0.2         0</a:t>
            </a:r>
          </a:p>
          <a:p>
            <a:pPr eaLnBrk="1" hangingPunct="1">
              <a:defRPr/>
            </a:pPr>
            <a:r>
              <a:rPr lang="en-GB" altLang="en-US" sz="2448" dirty="0">
                <a:latin typeface="Segoe UI Light" pitchFamily="34" charset="0"/>
                <a:cs typeface="Segoe UI Light" pitchFamily="34" charset="0"/>
              </a:rPr>
              <a:t>etc …</a:t>
            </a: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2187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2865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Box 1"/>
          <p:cNvSpPr txBox="1">
            <a:spLocks noChangeArrowheads="1"/>
          </p:cNvSpPr>
          <p:nvPr/>
        </p:nvSpPr>
        <p:spPr bwMode="auto">
          <a:xfrm>
            <a:off x="2125144" y="717264"/>
            <a:ext cx="3868862"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Segoe UI Light" pitchFamily="34" charset="0"/>
                <a:cs typeface="Segoe UI Light" pitchFamily="34" charset="0"/>
              </a:rPr>
              <a:t>Training the neural network </a:t>
            </a:r>
          </a:p>
          <a:p>
            <a:pPr eaLnBrk="1" hangingPunct="1">
              <a:spcBef>
                <a:spcPct val="0"/>
              </a:spcBef>
              <a:buFontTx/>
              <a:buNone/>
            </a:pPr>
            <a:r>
              <a:rPr lang="en-GB" altLang="en-US" sz="2448" i="1" dirty="0">
                <a:latin typeface="Segoe UI Light" pitchFamily="34" charset="0"/>
                <a:cs typeface="Segoe UI Light" pitchFamily="34" charset="0"/>
              </a:rPr>
              <a:t>Fields               class</a:t>
            </a:r>
          </a:p>
          <a:p>
            <a:pPr eaLnBrk="1" hangingPunct="1">
              <a:spcBef>
                <a:spcPct val="0"/>
              </a:spcBef>
              <a:buFontTx/>
              <a:buNone/>
            </a:pPr>
            <a:r>
              <a:rPr lang="en-GB" altLang="en-US" sz="2448" dirty="0">
                <a:latin typeface="Segoe UI Light" pitchFamily="34" charset="0"/>
                <a:cs typeface="Segoe UI Light" pitchFamily="34" charset="0"/>
              </a:rPr>
              <a:t>1.4  2.7   1.9         0</a:t>
            </a:r>
          </a:p>
          <a:p>
            <a:pPr eaLnBrk="1" hangingPunct="1">
              <a:spcBef>
                <a:spcPct val="0"/>
              </a:spcBef>
              <a:buFontTx/>
              <a:buNone/>
            </a:pPr>
            <a:r>
              <a:rPr lang="en-GB" altLang="en-US" sz="2448" dirty="0">
                <a:latin typeface="Segoe UI Light" pitchFamily="34" charset="0"/>
                <a:cs typeface="Segoe UI Light" pitchFamily="34" charset="0"/>
              </a:rPr>
              <a:t>3.8  3.4   3.2         0</a:t>
            </a:r>
          </a:p>
          <a:p>
            <a:pPr eaLnBrk="1" hangingPunct="1">
              <a:spcBef>
                <a:spcPct val="0"/>
              </a:spcBef>
              <a:buFontTx/>
              <a:buNone/>
            </a:pPr>
            <a:r>
              <a:rPr lang="en-GB" altLang="en-US" sz="2448" dirty="0">
                <a:latin typeface="Segoe UI Light" pitchFamily="34" charset="0"/>
                <a:cs typeface="Segoe UI Light" pitchFamily="34" charset="0"/>
              </a:rPr>
              <a:t>6.4  2.8   1.7         1</a:t>
            </a:r>
          </a:p>
          <a:p>
            <a:pPr eaLnBrk="1" hangingPunct="1">
              <a:spcBef>
                <a:spcPct val="0"/>
              </a:spcBef>
              <a:buFontTx/>
              <a:buNone/>
            </a:pPr>
            <a:r>
              <a:rPr lang="en-GB" altLang="en-US" sz="2448" dirty="0">
                <a:latin typeface="Segoe UI Light" pitchFamily="34" charset="0"/>
                <a:cs typeface="Segoe UI Light" pitchFamily="34" charset="0"/>
              </a:rPr>
              <a:t>4.1  0.1   0.2         0</a:t>
            </a:r>
          </a:p>
          <a:p>
            <a:pPr eaLnBrk="1" hangingPunct="1">
              <a:spcBef>
                <a:spcPct val="0"/>
              </a:spcBef>
              <a:buFontTx/>
              <a:buNone/>
            </a:pPr>
            <a:r>
              <a:rPr lang="en-GB" altLang="en-US" sz="2448" dirty="0">
                <a:latin typeface="Segoe UI Light" pitchFamily="34" charset="0"/>
                <a:cs typeface="Segoe UI Light" pitchFamily="34" charset="0"/>
              </a:rPr>
              <a:t>etc …</a:t>
            </a: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559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2865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5" name="TextBox 1"/>
          <p:cNvSpPr txBox="1">
            <a:spLocks noChangeArrowheads="1"/>
          </p:cNvSpPr>
          <p:nvPr/>
        </p:nvSpPr>
        <p:spPr bwMode="auto">
          <a:xfrm>
            <a:off x="2125146" y="717264"/>
            <a:ext cx="2846714"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Segoe UI Light" pitchFamily="34" charset="0"/>
                <a:cs typeface="Segoe UI Light" pitchFamily="34" charset="0"/>
              </a:rPr>
              <a:t>Training data</a:t>
            </a:r>
          </a:p>
          <a:p>
            <a:pPr eaLnBrk="1" hangingPunct="1">
              <a:spcBef>
                <a:spcPct val="0"/>
              </a:spcBef>
              <a:buFontTx/>
              <a:buNone/>
            </a:pPr>
            <a:r>
              <a:rPr lang="en-GB" altLang="en-US" sz="2448" i="1" dirty="0">
                <a:latin typeface="Segoe UI Light" pitchFamily="34" charset="0"/>
                <a:cs typeface="Segoe UI Light" pitchFamily="34" charset="0"/>
              </a:rPr>
              <a:t>Fields               class</a:t>
            </a:r>
          </a:p>
          <a:p>
            <a:pPr eaLnBrk="1" hangingPunct="1">
              <a:spcBef>
                <a:spcPct val="0"/>
              </a:spcBef>
              <a:buFontTx/>
              <a:buNone/>
            </a:pPr>
            <a:r>
              <a:rPr lang="en-GB" altLang="en-US" sz="2448" dirty="0">
                <a:latin typeface="Segoe UI Light" pitchFamily="34" charset="0"/>
                <a:cs typeface="Segoe UI Light" pitchFamily="34" charset="0"/>
              </a:rPr>
              <a:t>1.4  2.7   1.9         0</a:t>
            </a:r>
          </a:p>
          <a:p>
            <a:pPr eaLnBrk="1" hangingPunct="1">
              <a:spcBef>
                <a:spcPct val="0"/>
              </a:spcBef>
              <a:buFontTx/>
              <a:buNone/>
            </a:pPr>
            <a:r>
              <a:rPr lang="en-GB" altLang="en-US" sz="2448" dirty="0">
                <a:latin typeface="Segoe UI Light" pitchFamily="34" charset="0"/>
                <a:cs typeface="Segoe UI Light" pitchFamily="34" charset="0"/>
              </a:rPr>
              <a:t>3.8  3.4   3.2         0</a:t>
            </a:r>
          </a:p>
          <a:p>
            <a:pPr eaLnBrk="1" hangingPunct="1">
              <a:spcBef>
                <a:spcPct val="0"/>
              </a:spcBef>
              <a:buFontTx/>
              <a:buNone/>
            </a:pPr>
            <a:r>
              <a:rPr lang="en-GB" altLang="en-US" sz="2448" dirty="0">
                <a:latin typeface="Segoe UI Light" pitchFamily="34" charset="0"/>
                <a:cs typeface="Segoe UI Light" pitchFamily="34" charset="0"/>
              </a:rPr>
              <a:t>6.4  2.8   1.7         1</a:t>
            </a:r>
          </a:p>
          <a:p>
            <a:pPr eaLnBrk="1" hangingPunct="1">
              <a:spcBef>
                <a:spcPct val="0"/>
              </a:spcBef>
              <a:buFontTx/>
              <a:buNone/>
            </a:pPr>
            <a:r>
              <a:rPr lang="en-GB" altLang="en-US" sz="2448" dirty="0">
                <a:latin typeface="Segoe UI Light" pitchFamily="34" charset="0"/>
                <a:cs typeface="Segoe UI Light" pitchFamily="34" charset="0"/>
              </a:rPr>
              <a:t>4.1  0.1   0.2         0</a:t>
            </a:r>
          </a:p>
          <a:p>
            <a:pPr eaLnBrk="1" hangingPunct="1">
              <a:spcBef>
                <a:spcPct val="0"/>
              </a:spcBef>
              <a:buFontTx/>
              <a:buNone/>
            </a:pPr>
            <a:r>
              <a:rPr lang="en-GB" altLang="en-US" sz="2448" dirty="0">
                <a:latin typeface="Segoe UI Light" pitchFamily="34" charset="0"/>
                <a:cs typeface="Segoe UI Light" pitchFamily="34" charset="0"/>
              </a:rPr>
              <a:t>etc …</a:t>
            </a:r>
          </a:p>
        </p:txBody>
      </p:sp>
      <p:sp>
        <p:nvSpPr>
          <p:cNvPr id="13316" name="TextBox 2"/>
          <p:cNvSpPr txBox="1">
            <a:spLocks noChangeArrowheads="1"/>
          </p:cNvSpPr>
          <p:nvPr/>
        </p:nvSpPr>
        <p:spPr bwMode="auto">
          <a:xfrm>
            <a:off x="6425483" y="974701"/>
            <a:ext cx="4336121"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Initialise with random weights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1573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2865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9" name="TextBox 1"/>
          <p:cNvSpPr txBox="1">
            <a:spLocks noChangeArrowheads="1"/>
          </p:cNvSpPr>
          <p:nvPr/>
        </p:nvSpPr>
        <p:spPr bwMode="auto">
          <a:xfrm>
            <a:off x="2125146" y="717264"/>
            <a:ext cx="2846714"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Segoe UI Light" pitchFamily="34" charset="0"/>
                <a:cs typeface="Segoe UI Light" pitchFamily="34" charset="0"/>
              </a:rPr>
              <a:t>Training data</a:t>
            </a:r>
          </a:p>
          <a:p>
            <a:pPr eaLnBrk="1" hangingPunct="1">
              <a:spcBef>
                <a:spcPct val="0"/>
              </a:spcBef>
              <a:buFontTx/>
              <a:buNone/>
            </a:pPr>
            <a:r>
              <a:rPr lang="en-GB" altLang="en-US" sz="2448" i="1" dirty="0">
                <a:latin typeface="Segoe UI Light" pitchFamily="34" charset="0"/>
                <a:cs typeface="Segoe UI Light" pitchFamily="34" charset="0"/>
              </a:rPr>
              <a:t>Fields               class</a:t>
            </a: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1.4  2.7   1.9         </a:t>
            </a:r>
            <a:r>
              <a:rPr lang="en-GB" altLang="en-US" sz="2448"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48" dirty="0">
                <a:latin typeface="Segoe UI Light" pitchFamily="34" charset="0"/>
                <a:cs typeface="Segoe UI Light" pitchFamily="34" charset="0"/>
              </a:rPr>
              <a:t>3.8  3.4   3.2         0</a:t>
            </a:r>
          </a:p>
          <a:p>
            <a:pPr eaLnBrk="1" hangingPunct="1">
              <a:spcBef>
                <a:spcPct val="0"/>
              </a:spcBef>
              <a:buFontTx/>
              <a:buNone/>
            </a:pPr>
            <a:r>
              <a:rPr lang="en-GB" altLang="en-US" sz="2448" dirty="0">
                <a:latin typeface="Segoe UI Light" pitchFamily="34" charset="0"/>
                <a:cs typeface="Segoe UI Light" pitchFamily="34" charset="0"/>
              </a:rPr>
              <a:t>6.4  2.8   1.7         1</a:t>
            </a:r>
          </a:p>
          <a:p>
            <a:pPr eaLnBrk="1" hangingPunct="1">
              <a:spcBef>
                <a:spcPct val="0"/>
              </a:spcBef>
              <a:buFontTx/>
              <a:buNone/>
            </a:pPr>
            <a:r>
              <a:rPr lang="en-GB" altLang="en-US" sz="2448" dirty="0">
                <a:latin typeface="Segoe UI Light" pitchFamily="34" charset="0"/>
                <a:cs typeface="Segoe UI Light" pitchFamily="34" charset="0"/>
              </a:rPr>
              <a:t>4.1  0.1   0.2         0</a:t>
            </a:r>
          </a:p>
          <a:p>
            <a:pPr eaLnBrk="1" hangingPunct="1">
              <a:spcBef>
                <a:spcPct val="0"/>
              </a:spcBef>
              <a:buFontTx/>
              <a:buNone/>
            </a:pPr>
            <a:r>
              <a:rPr lang="en-GB" altLang="en-US" sz="2448" dirty="0">
                <a:latin typeface="Segoe UI Light" pitchFamily="34" charset="0"/>
                <a:cs typeface="Segoe UI Light" pitchFamily="34" charset="0"/>
              </a:rPr>
              <a:t>etc …</a:t>
            </a:r>
          </a:p>
        </p:txBody>
      </p:sp>
      <p:sp>
        <p:nvSpPr>
          <p:cNvPr id="14340" name="TextBox 2"/>
          <p:cNvSpPr txBox="1">
            <a:spLocks noChangeArrowheads="1"/>
          </p:cNvSpPr>
          <p:nvPr/>
        </p:nvSpPr>
        <p:spPr bwMode="auto">
          <a:xfrm>
            <a:off x="6425482" y="974701"/>
            <a:ext cx="3730352"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Present a training pattern</a:t>
            </a:r>
          </a:p>
        </p:txBody>
      </p:sp>
      <p:sp>
        <p:nvSpPr>
          <p:cNvPr id="5" name="Rounded Rectangle 4"/>
          <p:cNvSpPr/>
          <p:nvPr/>
        </p:nvSpPr>
        <p:spPr>
          <a:xfrm>
            <a:off x="1977807" y="1444241"/>
            <a:ext cx="2802667" cy="4517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4342" name="Rectangle 5"/>
          <p:cNvSpPr>
            <a:spLocks noChangeArrowheads="1"/>
          </p:cNvSpPr>
          <p:nvPr/>
        </p:nvSpPr>
        <p:spPr bwMode="auto">
          <a:xfrm>
            <a:off x="5466974" y="2537135"/>
            <a:ext cx="5075428" cy="210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2.7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1.9        </a:t>
            </a:r>
            <a:endParaRPr lang="en-GB" altLang="en-US" sz="2448" dirty="0">
              <a:solidFill>
                <a:srgbClr val="FF0000"/>
              </a:solidFill>
              <a:latin typeface="Segoe UI Light" pitchFamily="34" charset="0"/>
              <a:cs typeface="Segoe UI Light" pitchFamily="34"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91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2865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TextBox 1"/>
          <p:cNvSpPr txBox="1">
            <a:spLocks noChangeArrowheads="1"/>
          </p:cNvSpPr>
          <p:nvPr/>
        </p:nvSpPr>
        <p:spPr bwMode="auto">
          <a:xfrm>
            <a:off x="2125146" y="717264"/>
            <a:ext cx="2846714"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Segoe UI Light" pitchFamily="34" charset="0"/>
                <a:cs typeface="Segoe UI Light" pitchFamily="34" charset="0"/>
              </a:rPr>
              <a:t>Training data</a:t>
            </a:r>
          </a:p>
          <a:p>
            <a:pPr eaLnBrk="1" hangingPunct="1">
              <a:spcBef>
                <a:spcPct val="0"/>
              </a:spcBef>
              <a:buFontTx/>
              <a:buNone/>
            </a:pPr>
            <a:r>
              <a:rPr lang="en-GB" altLang="en-US" sz="2448" i="1" dirty="0">
                <a:latin typeface="Segoe UI Light" pitchFamily="34" charset="0"/>
                <a:cs typeface="Segoe UI Light" pitchFamily="34" charset="0"/>
              </a:rPr>
              <a:t>Fields               class</a:t>
            </a: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1.4  2.7   1.9         </a:t>
            </a:r>
            <a:r>
              <a:rPr lang="en-GB" altLang="en-US" sz="2448"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48" dirty="0">
                <a:latin typeface="Segoe UI Light" pitchFamily="34" charset="0"/>
                <a:cs typeface="Segoe UI Light" pitchFamily="34" charset="0"/>
              </a:rPr>
              <a:t>3.8  3.4   3.2         0</a:t>
            </a:r>
          </a:p>
          <a:p>
            <a:pPr eaLnBrk="1" hangingPunct="1">
              <a:spcBef>
                <a:spcPct val="0"/>
              </a:spcBef>
              <a:buFontTx/>
              <a:buNone/>
            </a:pPr>
            <a:r>
              <a:rPr lang="en-GB" altLang="en-US" sz="2448" dirty="0">
                <a:latin typeface="Segoe UI Light" pitchFamily="34" charset="0"/>
                <a:cs typeface="Segoe UI Light" pitchFamily="34" charset="0"/>
              </a:rPr>
              <a:t>6.4  2.8   1.7         1</a:t>
            </a:r>
          </a:p>
          <a:p>
            <a:pPr eaLnBrk="1" hangingPunct="1">
              <a:spcBef>
                <a:spcPct val="0"/>
              </a:spcBef>
              <a:buFontTx/>
              <a:buNone/>
            </a:pPr>
            <a:r>
              <a:rPr lang="en-GB" altLang="en-US" sz="2448" dirty="0">
                <a:latin typeface="Segoe UI Light" pitchFamily="34" charset="0"/>
                <a:cs typeface="Segoe UI Light" pitchFamily="34" charset="0"/>
              </a:rPr>
              <a:t>4.1  0.1   0.2         0</a:t>
            </a:r>
          </a:p>
          <a:p>
            <a:pPr eaLnBrk="1" hangingPunct="1">
              <a:spcBef>
                <a:spcPct val="0"/>
              </a:spcBef>
              <a:buFontTx/>
              <a:buNone/>
            </a:pPr>
            <a:r>
              <a:rPr lang="en-GB" altLang="en-US" sz="2448" dirty="0">
                <a:latin typeface="Segoe UI Light" pitchFamily="34" charset="0"/>
                <a:cs typeface="Segoe UI Light" pitchFamily="34" charset="0"/>
              </a:rPr>
              <a:t>etc …</a:t>
            </a:r>
          </a:p>
        </p:txBody>
      </p:sp>
      <p:sp>
        <p:nvSpPr>
          <p:cNvPr id="15364" name="TextBox 2"/>
          <p:cNvSpPr txBox="1">
            <a:spLocks noChangeArrowheads="1"/>
          </p:cNvSpPr>
          <p:nvPr/>
        </p:nvSpPr>
        <p:spPr bwMode="auto">
          <a:xfrm>
            <a:off x="6425483" y="974701"/>
            <a:ext cx="4122731"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Feed it through to get output</a:t>
            </a:r>
          </a:p>
        </p:txBody>
      </p:sp>
      <p:sp>
        <p:nvSpPr>
          <p:cNvPr id="5" name="Rounded Rectangle 4"/>
          <p:cNvSpPr/>
          <p:nvPr/>
        </p:nvSpPr>
        <p:spPr>
          <a:xfrm>
            <a:off x="1977807" y="1444241"/>
            <a:ext cx="2802667" cy="4517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5366" name="Rectangle 5"/>
          <p:cNvSpPr>
            <a:spLocks noChangeArrowheads="1"/>
          </p:cNvSpPr>
          <p:nvPr/>
        </p:nvSpPr>
        <p:spPr bwMode="auto">
          <a:xfrm>
            <a:off x="5466975" y="2537135"/>
            <a:ext cx="5469767" cy="210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2.7                                                    </a:t>
            </a:r>
            <a:r>
              <a:rPr lang="en-GB" altLang="en-US" sz="2448" b="1" dirty="0">
                <a:solidFill>
                  <a:srgbClr val="0033CC"/>
                </a:solidFill>
                <a:latin typeface="Segoe UI Light" pitchFamily="34" charset="0"/>
                <a:cs typeface="Segoe UI Light" pitchFamily="34" charset="0"/>
              </a:rPr>
              <a:t>0.8</a:t>
            </a:r>
            <a:endParaRPr lang="en-GB" altLang="en-US" sz="2448" dirty="0">
              <a:solidFill>
                <a:srgbClr val="0033CC"/>
              </a:solidFill>
              <a:latin typeface="Segoe UI Light" pitchFamily="34" charset="0"/>
              <a:cs typeface="Segoe UI Light" pitchFamily="34" charset="0"/>
            </a:endParaRP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1.9        </a:t>
            </a:r>
            <a:endParaRPr lang="en-GB" altLang="en-US" sz="2448" dirty="0">
              <a:solidFill>
                <a:srgbClr val="FF0000"/>
              </a:solidFill>
              <a:latin typeface="Segoe UI Light" pitchFamily="34" charset="0"/>
              <a:cs typeface="Segoe UI Light" pitchFamily="34"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094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2865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7" name="TextBox 1"/>
          <p:cNvSpPr txBox="1">
            <a:spLocks noChangeArrowheads="1"/>
          </p:cNvSpPr>
          <p:nvPr/>
        </p:nvSpPr>
        <p:spPr bwMode="auto">
          <a:xfrm>
            <a:off x="2125146" y="717264"/>
            <a:ext cx="2846714"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Segoe UI Light" pitchFamily="34" charset="0"/>
                <a:cs typeface="Segoe UI Light" pitchFamily="34" charset="0"/>
              </a:rPr>
              <a:t>Training data</a:t>
            </a:r>
          </a:p>
          <a:p>
            <a:pPr eaLnBrk="1" hangingPunct="1">
              <a:spcBef>
                <a:spcPct val="0"/>
              </a:spcBef>
              <a:buFontTx/>
              <a:buNone/>
            </a:pPr>
            <a:r>
              <a:rPr lang="en-GB" altLang="en-US" sz="2448" i="1" dirty="0">
                <a:latin typeface="Segoe UI Light" pitchFamily="34" charset="0"/>
                <a:cs typeface="Segoe UI Light" pitchFamily="34" charset="0"/>
              </a:rPr>
              <a:t>Fields               class</a:t>
            </a: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1.4  2.7   1.9         </a:t>
            </a:r>
            <a:r>
              <a:rPr lang="en-GB" altLang="en-US" sz="2448"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48" dirty="0">
                <a:latin typeface="Segoe UI Light" pitchFamily="34" charset="0"/>
                <a:cs typeface="Segoe UI Light" pitchFamily="34" charset="0"/>
              </a:rPr>
              <a:t>3.8  3.4   3.2         0</a:t>
            </a:r>
          </a:p>
          <a:p>
            <a:pPr eaLnBrk="1" hangingPunct="1">
              <a:spcBef>
                <a:spcPct val="0"/>
              </a:spcBef>
              <a:buFontTx/>
              <a:buNone/>
            </a:pPr>
            <a:r>
              <a:rPr lang="en-GB" altLang="en-US" sz="2448" dirty="0">
                <a:latin typeface="Segoe UI Light" pitchFamily="34" charset="0"/>
                <a:cs typeface="Segoe UI Light" pitchFamily="34" charset="0"/>
              </a:rPr>
              <a:t>6.4  2.8   1.7         1</a:t>
            </a:r>
          </a:p>
          <a:p>
            <a:pPr eaLnBrk="1" hangingPunct="1">
              <a:spcBef>
                <a:spcPct val="0"/>
              </a:spcBef>
              <a:buFontTx/>
              <a:buNone/>
            </a:pPr>
            <a:r>
              <a:rPr lang="en-GB" altLang="en-US" sz="2448" dirty="0">
                <a:latin typeface="Segoe UI Light" pitchFamily="34" charset="0"/>
                <a:cs typeface="Segoe UI Light" pitchFamily="34" charset="0"/>
              </a:rPr>
              <a:t>4.1  0.1   0.2         0</a:t>
            </a:r>
          </a:p>
          <a:p>
            <a:pPr eaLnBrk="1" hangingPunct="1">
              <a:spcBef>
                <a:spcPct val="0"/>
              </a:spcBef>
              <a:buFontTx/>
              <a:buNone/>
            </a:pPr>
            <a:r>
              <a:rPr lang="en-GB" altLang="en-US" sz="2448" dirty="0">
                <a:latin typeface="Segoe UI Light" pitchFamily="34" charset="0"/>
                <a:cs typeface="Segoe UI Light" pitchFamily="34" charset="0"/>
              </a:rPr>
              <a:t>etc …</a:t>
            </a:r>
          </a:p>
        </p:txBody>
      </p:sp>
      <p:sp>
        <p:nvSpPr>
          <p:cNvPr id="16388" name="TextBox 2"/>
          <p:cNvSpPr txBox="1">
            <a:spLocks noChangeArrowheads="1"/>
          </p:cNvSpPr>
          <p:nvPr/>
        </p:nvSpPr>
        <p:spPr bwMode="auto">
          <a:xfrm>
            <a:off x="6425482" y="974701"/>
            <a:ext cx="4031176"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Compare with target output</a:t>
            </a:r>
          </a:p>
        </p:txBody>
      </p:sp>
      <p:sp>
        <p:nvSpPr>
          <p:cNvPr id="5" name="Rounded Rectangle 4"/>
          <p:cNvSpPr/>
          <p:nvPr/>
        </p:nvSpPr>
        <p:spPr>
          <a:xfrm>
            <a:off x="1977807" y="1444241"/>
            <a:ext cx="2802667" cy="4517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6390" name="Rectangle 5"/>
          <p:cNvSpPr>
            <a:spLocks noChangeArrowheads="1"/>
          </p:cNvSpPr>
          <p:nvPr/>
        </p:nvSpPr>
        <p:spPr bwMode="auto">
          <a:xfrm>
            <a:off x="5466974" y="2537135"/>
            <a:ext cx="5556329" cy="210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2.7                                                    </a:t>
            </a:r>
            <a:r>
              <a:rPr lang="en-GB" altLang="en-US" sz="2448" b="1" dirty="0">
                <a:solidFill>
                  <a:srgbClr val="0033CC"/>
                </a:solidFill>
                <a:latin typeface="Segoe UI Light" pitchFamily="34" charset="0"/>
                <a:cs typeface="Segoe UI Light" pitchFamily="34" charset="0"/>
              </a:rPr>
              <a:t>0.8 </a:t>
            </a:r>
            <a:endParaRPr lang="en-GB" altLang="en-US" sz="2448"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56" dirty="0">
                <a:solidFill>
                  <a:srgbClr val="0033CC"/>
                </a:solidFill>
                <a:latin typeface="Segoe UI Light" pitchFamily="34" charset="0"/>
                <a:cs typeface="Segoe UI Light" pitchFamily="34" charset="0"/>
              </a:rPr>
              <a:t>                                                  </a:t>
            </a:r>
            <a:r>
              <a:rPr lang="en-GB" altLang="en-US" sz="2856" b="1"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1.9                                           </a:t>
            </a:r>
            <a:r>
              <a:rPr lang="en-GB" altLang="en-US" sz="2448" i="1" dirty="0">
                <a:solidFill>
                  <a:srgbClr val="0033CC"/>
                </a:solidFill>
                <a:latin typeface="Segoe UI Light" pitchFamily="34" charset="0"/>
                <a:cs typeface="Segoe UI Light" pitchFamily="34" charset="0"/>
              </a:rPr>
              <a:t>error </a:t>
            </a:r>
            <a:r>
              <a:rPr lang="en-GB" altLang="en-US" sz="2448" dirty="0">
                <a:solidFill>
                  <a:srgbClr val="0033CC"/>
                </a:solidFill>
                <a:latin typeface="Segoe UI Light" pitchFamily="34" charset="0"/>
                <a:cs typeface="Segoe UI Light" pitchFamily="34" charset="0"/>
              </a:rPr>
              <a:t>0.8</a:t>
            </a:r>
            <a:endParaRPr lang="en-GB" altLang="en-US" sz="2448" dirty="0">
              <a:solidFill>
                <a:srgbClr val="FF0000"/>
              </a:solidFill>
              <a:latin typeface="Segoe UI Light" pitchFamily="34" charset="0"/>
              <a:cs typeface="Segoe UI Light" pitchFamily="34"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694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76901"/>
          <a:stretch/>
        </p:blipFill>
        <p:spPr>
          <a:xfrm>
            <a:off x="128671" y="5986914"/>
            <a:ext cx="1032802" cy="934858"/>
          </a:xfrm>
          <a:prstGeom prst="rect">
            <a:avLst/>
          </a:prstGeom>
        </p:spPr>
      </p:pic>
      <p:sp>
        <p:nvSpPr>
          <p:cNvPr id="12" name="Title 1"/>
          <p:cNvSpPr>
            <a:spLocks noGrp="1"/>
          </p:cNvSpPr>
          <p:nvPr>
            <p:ph type="title"/>
          </p:nvPr>
        </p:nvSpPr>
        <p:spPr>
          <a:xfrm>
            <a:off x="128670" y="1228790"/>
            <a:ext cx="11200265" cy="1984408"/>
          </a:xfrm>
        </p:spPr>
        <p:txBody>
          <a:bodyPr>
            <a:normAutofit/>
          </a:bodyPr>
          <a:lstStyle/>
          <a:p>
            <a:pPr>
              <a:spcAft>
                <a:spcPts val="600"/>
              </a:spcAft>
            </a:pPr>
            <a:r>
              <a:rPr lang="en-US" sz="7000" b="1" dirty="0">
                <a:solidFill>
                  <a:schemeClr val="bg1"/>
                </a:solidFill>
              </a:rPr>
              <a:t>Introduction to Deep Learning</a:t>
            </a:r>
            <a:endParaRPr lang="en-US" sz="5500" b="1" dirty="0">
              <a:solidFill>
                <a:schemeClr val="bg1"/>
              </a:solidFill>
            </a:endParaRPr>
          </a:p>
        </p:txBody>
      </p:sp>
      <p:pic>
        <p:nvPicPr>
          <p:cNvPr id="3" name="Picture 2">
            <a:extLst>
              <a:ext uri="{FF2B5EF4-FFF2-40B4-BE49-F238E27FC236}">
                <a16:creationId xmlns:a16="http://schemas.microsoft.com/office/drawing/2014/main" id="{65EFB3FE-7463-4E34-89BD-64A000DA1B42}"/>
              </a:ext>
            </a:extLst>
          </p:cNvPr>
          <p:cNvPicPr>
            <a:picLocks noChangeAspect="1"/>
          </p:cNvPicPr>
          <p:nvPr/>
        </p:nvPicPr>
        <p:blipFill rotWithShape="1">
          <a:blip r:embed="rId4"/>
          <a:srcRect t="14724"/>
          <a:stretch/>
        </p:blipFill>
        <p:spPr>
          <a:xfrm>
            <a:off x="8263543" y="3213198"/>
            <a:ext cx="4172932" cy="3781326"/>
          </a:xfrm>
          <a:prstGeom prst="rect">
            <a:avLst/>
          </a:prstGeom>
        </p:spPr>
      </p:pic>
    </p:spTree>
    <p:extLst>
      <p:ext uri="{BB962C8B-B14F-4D97-AF65-F5344CB8AC3E}">
        <p14:creationId xmlns:p14="http://schemas.microsoft.com/office/powerpoint/2010/main" val="363506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2865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1" name="TextBox 1"/>
          <p:cNvSpPr txBox="1">
            <a:spLocks noChangeArrowheads="1"/>
          </p:cNvSpPr>
          <p:nvPr/>
        </p:nvSpPr>
        <p:spPr bwMode="auto">
          <a:xfrm>
            <a:off x="2125146" y="717264"/>
            <a:ext cx="2846714"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Segoe UI Light" pitchFamily="34" charset="0"/>
                <a:cs typeface="Segoe UI Light" pitchFamily="34" charset="0"/>
              </a:rPr>
              <a:t>Training data</a:t>
            </a:r>
          </a:p>
          <a:p>
            <a:pPr eaLnBrk="1" hangingPunct="1">
              <a:spcBef>
                <a:spcPct val="0"/>
              </a:spcBef>
              <a:buFontTx/>
              <a:buNone/>
            </a:pPr>
            <a:r>
              <a:rPr lang="en-GB" altLang="en-US" sz="2448" i="1" dirty="0">
                <a:latin typeface="Segoe UI Light" pitchFamily="34" charset="0"/>
                <a:cs typeface="Segoe UI Light" pitchFamily="34" charset="0"/>
              </a:rPr>
              <a:t>Fields               class</a:t>
            </a: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1.4  2.7   1.9         </a:t>
            </a:r>
            <a:r>
              <a:rPr lang="en-GB" altLang="en-US" sz="2448"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48" dirty="0">
                <a:latin typeface="Segoe UI Light" pitchFamily="34" charset="0"/>
                <a:cs typeface="Segoe UI Light" pitchFamily="34" charset="0"/>
              </a:rPr>
              <a:t>3.8  3.4   3.2         0</a:t>
            </a:r>
          </a:p>
          <a:p>
            <a:pPr eaLnBrk="1" hangingPunct="1">
              <a:spcBef>
                <a:spcPct val="0"/>
              </a:spcBef>
              <a:buFontTx/>
              <a:buNone/>
            </a:pPr>
            <a:r>
              <a:rPr lang="en-GB" altLang="en-US" sz="2448" dirty="0">
                <a:latin typeface="Segoe UI Light" pitchFamily="34" charset="0"/>
                <a:cs typeface="Segoe UI Light" pitchFamily="34" charset="0"/>
              </a:rPr>
              <a:t>6.4  2.8   1.7         1</a:t>
            </a:r>
          </a:p>
          <a:p>
            <a:pPr eaLnBrk="1" hangingPunct="1">
              <a:spcBef>
                <a:spcPct val="0"/>
              </a:spcBef>
              <a:buFontTx/>
              <a:buNone/>
            </a:pPr>
            <a:r>
              <a:rPr lang="en-GB" altLang="en-US" sz="2448" dirty="0">
                <a:latin typeface="Segoe UI Light" pitchFamily="34" charset="0"/>
                <a:cs typeface="Segoe UI Light" pitchFamily="34" charset="0"/>
              </a:rPr>
              <a:t>4.1  0.1   0.2         0</a:t>
            </a:r>
          </a:p>
          <a:p>
            <a:pPr eaLnBrk="1" hangingPunct="1">
              <a:spcBef>
                <a:spcPct val="0"/>
              </a:spcBef>
              <a:buFontTx/>
              <a:buNone/>
            </a:pPr>
            <a:r>
              <a:rPr lang="en-GB" altLang="en-US" sz="2448" dirty="0">
                <a:latin typeface="Segoe UI Light" pitchFamily="34" charset="0"/>
                <a:cs typeface="Segoe UI Light" pitchFamily="34" charset="0"/>
              </a:rPr>
              <a:t>etc …</a:t>
            </a:r>
          </a:p>
        </p:txBody>
      </p:sp>
      <p:sp>
        <p:nvSpPr>
          <p:cNvPr id="17412" name="TextBox 2"/>
          <p:cNvSpPr txBox="1">
            <a:spLocks noChangeArrowheads="1"/>
          </p:cNvSpPr>
          <p:nvPr/>
        </p:nvSpPr>
        <p:spPr bwMode="auto">
          <a:xfrm>
            <a:off x="6425482" y="974701"/>
            <a:ext cx="4307477"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Adjust weights based on error</a:t>
            </a:r>
          </a:p>
        </p:txBody>
      </p:sp>
      <p:sp>
        <p:nvSpPr>
          <p:cNvPr id="5" name="Rounded Rectangle 4"/>
          <p:cNvSpPr/>
          <p:nvPr/>
        </p:nvSpPr>
        <p:spPr>
          <a:xfrm>
            <a:off x="1977807" y="1444241"/>
            <a:ext cx="2802667" cy="4517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7414" name="Rectangle 5"/>
          <p:cNvSpPr>
            <a:spLocks noChangeArrowheads="1"/>
          </p:cNvSpPr>
          <p:nvPr/>
        </p:nvSpPr>
        <p:spPr bwMode="auto">
          <a:xfrm>
            <a:off x="5466975" y="2537135"/>
            <a:ext cx="9462847" cy="210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2.7                                                    </a:t>
            </a:r>
            <a:r>
              <a:rPr lang="en-GB" altLang="en-US" sz="2448" b="1" dirty="0">
                <a:solidFill>
                  <a:srgbClr val="0033CC"/>
                </a:solidFill>
                <a:latin typeface="Segoe UI Light" pitchFamily="34" charset="0"/>
                <a:cs typeface="Segoe UI Light" pitchFamily="34" charset="0"/>
              </a:rPr>
              <a:t>0.8 </a:t>
            </a:r>
            <a:endParaRPr lang="en-GB" altLang="en-US" sz="2448"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56" dirty="0">
                <a:solidFill>
                  <a:srgbClr val="0033CC"/>
                </a:solidFill>
                <a:latin typeface="Segoe UI Light" pitchFamily="34" charset="0"/>
                <a:cs typeface="Segoe UI Light" pitchFamily="34" charset="0"/>
              </a:rPr>
              <a:t>                                                  </a:t>
            </a:r>
            <a:r>
              <a:rPr lang="en-GB" altLang="en-US" sz="2856" b="1" dirty="0">
                <a:solidFill>
                  <a:srgbClr val="FF0000"/>
                </a:solidFill>
                <a:latin typeface="Segoe UI Light" pitchFamily="34" charset="0"/>
                <a:cs typeface="Segoe UI Light" pitchFamily="34" charset="0"/>
              </a:rPr>
              <a:t>0                                        </a:t>
            </a: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1.9                                           </a:t>
            </a:r>
            <a:r>
              <a:rPr lang="en-GB" altLang="en-US" sz="2448" i="1" dirty="0">
                <a:solidFill>
                  <a:srgbClr val="0033CC"/>
                </a:solidFill>
                <a:latin typeface="Segoe UI Light" pitchFamily="34" charset="0"/>
                <a:cs typeface="Segoe UI Light" pitchFamily="34" charset="0"/>
              </a:rPr>
              <a:t>error </a:t>
            </a:r>
            <a:r>
              <a:rPr lang="en-GB" altLang="en-US" sz="2448" dirty="0">
                <a:solidFill>
                  <a:srgbClr val="0033CC"/>
                </a:solidFill>
                <a:latin typeface="Segoe UI Light" pitchFamily="34" charset="0"/>
                <a:cs typeface="Segoe UI Light" pitchFamily="34" charset="0"/>
              </a:rPr>
              <a:t>0.8</a:t>
            </a:r>
            <a:endParaRPr lang="en-GB" altLang="en-US" sz="2448" dirty="0">
              <a:solidFill>
                <a:srgbClr val="FF0000"/>
              </a:solidFill>
              <a:latin typeface="Segoe UI Light" pitchFamily="34" charset="0"/>
              <a:cs typeface="Segoe UI Light" pitchFamily="34" charset="0"/>
            </a:endParaRPr>
          </a:p>
        </p:txBody>
      </p:sp>
      <p:pic>
        <p:nvPicPr>
          <p:cNvPr id="17415"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8417" y="2507992"/>
            <a:ext cx="841934" cy="70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4733" y="3587932"/>
            <a:ext cx="754502" cy="62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75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2865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TextBox 1"/>
          <p:cNvSpPr txBox="1">
            <a:spLocks noChangeArrowheads="1"/>
          </p:cNvSpPr>
          <p:nvPr/>
        </p:nvSpPr>
        <p:spPr bwMode="auto">
          <a:xfrm>
            <a:off x="2125146" y="717264"/>
            <a:ext cx="2846714"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Segoe UI Light" pitchFamily="34" charset="0"/>
                <a:cs typeface="Segoe UI Light" pitchFamily="34" charset="0"/>
              </a:rPr>
              <a:t>Training data</a:t>
            </a:r>
          </a:p>
          <a:p>
            <a:pPr eaLnBrk="1" hangingPunct="1">
              <a:spcBef>
                <a:spcPct val="0"/>
              </a:spcBef>
              <a:buFontTx/>
              <a:buNone/>
            </a:pPr>
            <a:r>
              <a:rPr lang="en-GB" altLang="en-US" sz="2448" i="1" dirty="0">
                <a:latin typeface="Segoe UI Light" pitchFamily="34" charset="0"/>
                <a:cs typeface="Segoe UI Light" pitchFamily="34" charset="0"/>
              </a:rPr>
              <a:t>Fields               class</a:t>
            </a:r>
          </a:p>
          <a:p>
            <a:pPr eaLnBrk="1" hangingPunct="1">
              <a:spcBef>
                <a:spcPct val="0"/>
              </a:spcBef>
              <a:buFontTx/>
              <a:buNone/>
            </a:pPr>
            <a:r>
              <a:rPr lang="en-GB" altLang="en-US" sz="2448" dirty="0">
                <a:latin typeface="Segoe UI Light" pitchFamily="34" charset="0"/>
                <a:cs typeface="Segoe UI Light" pitchFamily="34" charset="0"/>
              </a:rPr>
              <a:t>1.4  2.7   1.9         0</a:t>
            </a:r>
          </a:p>
          <a:p>
            <a:pPr eaLnBrk="1" hangingPunct="1">
              <a:spcBef>
                <a:spcPct val="0"/>
              </a:spcBef>
              <a:buFontTx/>
              <a:buNone/>
            </a:pPr>
            <a:r>
              <a:rPr lang="en-GB" altLang="en-US" sz="2448" dirty="0">
                <a:latin typeface="Segoe UI Light" pitchFamily="34" charset="0"/>
                <a:cs typeface="Segoe UI Light" pitchFamily="34" charset="0"/>
              </a:rPr>
              <a:t>3.8  3.4   3.2         0</a:t>
            </a:r>
          </a:p>
          <a:p>
            <a:pPr eaLnBrk="1" hangingPunct="1">
              <a:spcBef>
                <a:spcPct val="0"/>
              </a:spcBef>
              <a:buFontTx/>
              <a:buNone/>
            </a:pPr>
            <a:r>
              <a:rPr lang="en-GB" altLang="en-US" sz="2448" dirty="0">
                <a:solidFill>
                  <a:schemeClr val="accent2"/>
                </a:solidFill>
                <a:latin typeface="Segoe UI Light" pitchFamily="34" charset="0"/>
                <a:cs typeface="Segoe UI Light" pitchFamily="34" charset="0"/>
              </a:rPr>
              <a:t>6.4  2.8   1.7         </a:t>
            </a:r>
            <a:r>
              <a:rPr lang="en-GB" altLang="en-US" sz="2448" dirty="0">
                <a:solidFill>
                  <a:srgbClr val="FF0000"/>
                </a:solidFill>
                <a:latin typeface="Segoe UI Light" pitchFamily="34" charset="0"/>
                <a:cs typeface="Segoe UI Light" pitchFamily="34" charset="0"/>
              </a:rPr>
              <a:t>1</a:t>
            </a:r>
          </a:p>
          <a:p>
            <a:pPr eaLnBrk="1" hangingPunct="1">
              <a:spcBef>
                <a:spcPct val="0"/>
              </a:spcBef>
              <a:buFontTx/>
              <a:buNone/>
            </a:pPr>
            <a:r>
              <a:rPr lang="en-GB" altLang="en-US" sz="2448" dirty="0">
                <a:latin typeface="Segoe UI Light" pitchFamily="34" charset="0"/>
                <a:cs typeface="Segoe UI Light" pitchFamily="34" charset="0"/>
              </a:rPr>
              <a:t>4.1  0.1   0.2         0</a:t>
            </a:r>
          </a:p>
          <a:p>
            <a:pPr eaLnBrk="1" hangingPunct="1">
              <a:spcBef>
                <a:spcPct val="0"/>
              </a:spcBef>
              <a:buFontTx/>
              <a:buNone/>
            </a:pPr>
            <a:r>
              <a:rPr lang="en-GB" altLang="en-US" sz="2448" dirty="0">
                <a:latin typeface="Segoe UI Light" pitchFamily="34" charset="0"/>
                <a:cs typeface="Segoe UI Light" pitchFamily="34" charset="0"/>
              </a:rPr>
              <a:t>etc …</a:t>
            </a:r>
          </a:p>
        </p:txBody>
      </p:sp>
      <p:sp>
        <p:nvSpPr>
          <p:cNvPr id="18436" name="TextBox 2"/>
          <p:cNvSpPr txBox="1">
            <a:spLocks noChangeArrowheads="1"/>
          </p:cNvSpPr>
          <p:nvPr/>
        </p:nvSpPr>
        <p:spPr bwMode="auto">
          <a:xfrm>
            <a:off x="6425482" y="974701"/>
            <a:ext cx="3730352"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Present a training pattern</a:t>
            </a:r>
          </a:p>
        </p:txBody>
      </p:sp>
      <p:sp>
        <p:nvSpPr>
          <p:cNvPr id="5" name="Rounded Rectangle 4"/>
          <p:cNvSpPr/>
          <p:nvPr/>
        </p:nvSpPr>
        <p:spPr>
          <a:xfrm>
            <a:off x="1977807" y="2201981"/>
            <a:ext cx="2802667" cy="4501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8438" name="Rectangle 5"/>
          <p:cNvSpPr>
            <a:spLocks noChangeArrowheads="1"/>
          </p:cNvSpPr>
          <p:nvPr/>
        </p:nvSpPr>
        <p:spPr bwMode="auto">
          <a:xfrm>
            <a:off x="5466974" y="2537135"/>
            <a:ext cx="5080237" cy="210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2.8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1.7        </a:t>
            </a:r>
            <a:endParaRPr lang="en-GB" altLang="en-US" sz="2448" dirty="0">
              <a:solidFill>
                <a:srgbClr val="FF0000"/>
              </a:solidFill>
              <a:latin typeface="Segoe UI Light" pitchFamily="34" charset="0"/>
              <a:cs typeface="Segoe UI Light" pitchFamily="34"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7320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2865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extBox 1"/>
          <p:cNvSpPr txBox="1">
            <a:spLocks noChangeArrowheads="1"/>
          </p:cNvSpPr>
          <p:nvPr/>
        </p:nvSpPr>
        <p:spPr bwMode="auto">
          <a:xfrm>
            <a:off x="2125146" y="717264"/>
            <a:ext cx="2846714"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Segoe UI Light" pitchFamily="34" charset="0"/>
                <a:cs typeface="Segoe UI Light" pitchFamily="34" charset="0"/>
              </a:rPr>
              <a:t>Training data</a:t>
            </a:r>
          </a:p>
          <a:p>
            <a:pPr eaLnBrk="1" hangingPunct="1">
              <a:spcBef>
                <a:spcPct val="0"/>
              </a:spcBef>
              <a:buFontTx/>
              <a:buNone/>
            </a:pPr>
            <a:r>
              <a:rPr lang="en-GB" altLang="en-US" sz="2448" i="1" dirty="0">
                <a:latin typeface="Segoe UI Light" pitchFamily="34" charset="0"/>
                <a:cs typeface="Segoe UI Light" pitchFamily="34" charset="0"/>
              </a:rPr>
              <a:t>Fields               class</a:t>
            </a:r>
          </a:p>
          <a:p>
            <a:pPr eaLnBrk="1" hangingPunct="1">
              <a:spcBef>
                <a:spcPct val="0"/>
              </a:spcBef>
              <a:buFontTx/>
              <a:buNone/>
            </a:pPr>
            <a:r>
              <a:rPr lang="en-GB" altLang="en-US" sz="2448" dirty="0">
                <a:latin typeface="Segoe UI Light" pitchFamily="34" charset="0"/>
                <a:cs typeface="Segoe UI Light" pitchFamily="34" charset="0"/>
              </a:rPr>
              <a:t>1.4  2.7   1.9         0</a:t>
            </a:r>
          </a:p>
          <a:p>
            <a:pPr eaLnBrk="1" hangingPunct="1">
              <a:spcBef>
                <a:spcPct val="0"/>
              </a:spcBef>
              <a:buFontTx/>
              <a:buNone/>
            </a:pPr>
            <a:r>
              <a:rPr lang="en-GB" altLang="en-US" sz="2448" dirty="0">
                <a:latin typeface="Segoe UI Light" pitchFamily="34" charset="0"/>
                <a:cs typeface="Segoe UI Light" pitchFamily="34" charset="0"/>
              </a:rPr>
              <a:t>3.8  3.4   3.2         0</a:t>
            </a:r>
          </a:p>
          <a:p>
            <a:pPr eaLnBrk="1" hangingPunct="1">
              <a:spcBef>
                <a:spcPct val="0"/>
              </a:spcBef>
              <a:buFontTx/>
              <a:buNone/>
            </a:pPr>
            <a:r>
              <a:rPr lang="en-GB" altLang="en-US" sz="2448" dirty="0">
                <a:solidFill>
                  <a:schemeClr val="accent2"/>
                </a:solidFill>
                <a:latin typeface="Segoe UI Light" pitchFamily="34" charset="0"/>
                <a:cs typeface="Segoe UI Light" pitchFamily="34" charset="0"/>
              </a:rPr>
              <a:t>6.4  2.8   1.7         </a:t>
            </a:r>
            <a:r>
              <a:rPr lang="en-GB" altLang="en-US" sz="2448" dirty="0">
                <a:solidFill>
                  <a:srgbClr val="FF0000"/>
                </a:solidFill>
                <a:latin typeface="Segoe UI Light" pitchFamily="34" charset="0"/>
                <a:cs typeface="Segoe UI Light" pitchFamily="34" charset="0"/>
              </a:rPr>
              <a:t>1</a:t>
            </a:r>
          </a:p>
          <a:p>
            <a:pPr eaLnBrk="1" hangingPunct="1">
              <a:spcBef>
                <a:spcPct val="0"/>
              </a:spcBef>
              <a:buFontTx/>
              <a:buNone/>
            </a:pPr>
            <a:r>
              <a:rPr lang="en-GB" altLang="en-US" sz="2448" dirty="0">
                <a:latin typeface="Segoe UI Light" pitchFamily="34" charset="0"/>
                <a:cs typeface="Segoe UI Light" pitchFamily="34" charset="0"/>
              </a:rPr>
              <a:t>4.1  0.1   0.2         0</a:t>
            </a:r>
          </a:p>
          <a:p>
            <a:pPr eaLnBrk="1" hangingPunct="1">
              <a:spcBef>
                <a:spcPct val="0"/>
              </a:spcBef>
              <a:buFontTx/>
              <a:buNone/>
            </a:pPr>
            <a:r>
              <a:rPr lang="en-GB" altLang="en-US" sz="2448" dirty="0">
                <a:latin typeface="Segoe UI Light" pitchFamily="34" charset="0"/>
                <a:cs typeface="Segoe UI Light" pitchFamily="34" charset="0"/>
              </a:rPr>
              <a:t>etc …</a:t>
            </a:r>
          </a:p>
        </p:txBody>
      </p:sp>
      <p:sp>
        <p:nvSpPr>
          <p:cNvPr id="19460" name="TextBox 2"/>
          <p:cNvSpPr txBox="1">
            <a:spLocks noChangeArrowheads="1"/>
          </p:cNvSpPr>
          <p:nvPr/>
        </p:nvSpPr>
        <p:spPr bwMode="auto">
          <a:xfrm>
            <a:off x="6425483" y="974701"/>
            <a:ext cx="4122731"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Feed it through to get output</a:t>
            </a:r>
          </a:p>
        </p:txBody>
      </p:sp>
      <p:sp>
        <p:nvSpPr>
          <p:cNvPr id="5" name="Rounded Rectangle 4"/>
          <p:cNvSpPr/>
          <p:nvPr/>
        </p:nvSpPr>
        <p:spPr>
          <a:xfrm>
            <a:off x="1977807" y="2201981"/>
            <a:ext cx="2802667" cy="4501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9462" name="Rectangle 5"/>
          <p:cNvSpPr>
            <a:spLocks noChangeArrowheads="1"/>
          </p:cNvSpPr>
          <p:nvPr/>
        </p:nvSpPr>
        <p:spPr bwMode="auto">
          <a:xfrm>
            <a:off x="5466974" y="2537135"/>
            <a:ext cx="9975808" cy="210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2.8                                                     0.9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1.7        </a:t>
            </a:r>
            <a:endParaRPr lang="en-GB" altLang="en-US" sz="2448" dirty="0">
              <a:solidFill>
                <a:srgbClr val="FF0000"/>
              </a:solidFill>
              <a:latin typeface="Segoe UI Light" pitchFamily="34" charset="0"/>
              <a:cs typeface="Segoe UI Light" pitchFamily="34"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806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2865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TextBox 1"/>
          <p:cNvSpPr txBox="1">
            <a:spLocks noChangeArrowheads="1"/>
          </p:cNvSpPr>
          <p:nvPr/>
        </p:nvSpPr>
        <p:spPr bwMode="auto">
          <a:xfrm>
            <a:off x="2125146" y="717264"/>
            <a:ext cx="2846714"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mj-lt"/>
                <a:cs typeface="Segoe UI Light" pitchFamily="34" charset="0"/>
              </a:rPr>
              <a:t>Training data</a:t>
            </a:r>
          </a:p>
          <a:p>
            <a:pPr eaLnBrk="1" hangingPunct="1">
              <a:spcBef>
                <a:spcPct val="0"/>
              </a:spcBef>
              <a:buFontTx/>
              <a:buNone/>
            </a:pPr>
            <a:r>
              <a:rPr lang="en-GB" altLang="en-US" sz="2448" i="1" dirty="0">
                <a:latin typeface="+mj-lt"/>
                <a:cs typeface="Segoe UI Light" pitchFamily="34" charset="0"/>
              </a:rPr>
              <a:t>Fields               class</a:t>
            </a:r>
          </a:p>
          <a:p>
            <a:pPr eaLnBrk="1" hangingPunct="1">
              <a:spcBef>
                <a:spcPct val="0"/>
              </a:spcBef>
              <a:buFontTx/>
              <a:buNone/>
            </a:pPr>
            <a:r>
              <a:rPr lang="en-GB" altLang="en-US" sz="2448" dirty="0">
                <a:latin typeface="+mj-lt"/>
                <a:cs typeface="Segoe UI Light" pitchFamily="34" charset="0"/>
              </a:rPr>
              <a:t>1.4  2.7   1.9         0</a:t>
            </a:r>
          </a:p>
          <a:p>
            <a:pPr eaLnBrk="1" hangingPunct="1">
              <a:spcBef>
                <a:spcPct val="0"/>
              </a:spcBef>
              <a:buFontTx/>
              <a:buNone/>
            </a:pPr>
            <a:r>
              <a:rPr lang="en-GB" altLang="en-US" sz="2448" dirty="0">
                <a:latin typeface="+mj-lt"/>
                <a:cs typeface="Segoe UI Light" pitchFamily="34" charset="0"/>
              </a:rPr>
              <a:t>3.8  3.4   3.2         0</a:t>
            </a:r>
          </a:p>
          <a:p>
            <a:pPr eaLnBrk="1" hangingPunct="1">
              <a:spcBef>
                <a:spcPct val="0"/>
              </a:spcBef>
              <a:buFontTx/>
              <a:buNone/>
            </a:pPr>
            <a:r>
              <a:rPr lang="en-GB" altLang="en-US" sz="2448" dirty="0">
                <a:solidFill>
                  <a:schemeClr val="accent2"/>
                </a:solidFill>
                <a:latin typeface="+mj-lt"/>
                <a:cs typeface="Segoe UI Light" pitchFamily="34" charset="0"/>
              </a:rPr>
              <a:t>6.4  2.8   1.7         </a:t>
            </a:r>
            <a:r>
              <a:rPr lang="en-GB" altLang="en-US" sz="2448" dirty="0">
                <a:solidFill>
                  <a:srgbClr val="FF0000"/>
                </a:solidFill>
                <a:latin typeface="+mj-lt"/>
                <a:cs typeface="Segoe UI Light" pitchFamily="34" charset="0"/>
              </a:rPr>
              <a:t>1</a:t>
            </a:r>
          </a:p>
          <a:p>
            <a:pPr eaLnBrk="1" hangingPunct="1">
              <a:spcBef>
                <a:spcPct val="0"/>
              </a:spcBef>
              <a:buFontTx/>
              <a:buNone/>
            </a:pPr>
            <a:r>
              <a:rPr lang="en-GB" altLang="en-US" sz="2448" dirty="0">
                <a:latin typeface="+mj-lt"/>
                <a:cs typeface="Segoe UI Light" pitchFamily="34" charset="0"/>
              </a:rPr>
              <a:t>4.1  0.1   0.2         0</a:t>
            </a:r>
          </a:p>
          <a:p>
            <a:pPr eaLnBrk="1" hangingPunct="1">
              <a:spcBef>
                <a:spcPct val="0"/>
              </a:spcBef>
              <a:buFontTx/>
              <a:buNone/>
            </a:pPr>
            <a:r>
              <a:rPr lang="en-GB" altLang="en-US" sz="2448" dirty="0">
                <a:latin typeface="+mj-lt"/>
                <a:cs typeface="Segoe UI Light" pitchFamily="34" charset="0"/>
              </a:rPr>
              <a:t>etc …</a:t>
            </a:r>
          </a:p>
        </p:txBody>
      </p:sp>
      <p:sp>
        <p:nvSpPr>
          <p:cNvPr id="20484" name="TextBox 2"/>
          <p:cNvSpPr txBox="1">
            <a:spLocks noChangeArrowheads="1"/>
          </p:cNvSpPr>
          <p:nvPr/>
        </p:nvSpPr>
        <p:spPr bwMode="auto">
          <a:xfrm>
            <a:off x="6425482" y="974701"/>
            <a:ext cx="4031176"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Compare with target output</a:t>
            </a:r>
          </a:p>
        </p:txBody>
      </p:sp>
      <p:sp>
        <p:nvSpPr>
          <p:cNvPr id="5" name="Rounded Rectangle 4"/>
          <p:cNvSpPr/>
          <p:nvPr/>
        </p:nvSpPr>
        <p:spPr>
          <a:xfrm>
            <a:off x="1977807" y="2201981"/>
            <a:ext cx="2802667" cy="4501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0486" name="Rectangle 5"/>
          <p:cNvSpPr>
            <a:spLocks noChangeArrowheads="1"/>
          </p:cNvSpPr>
          <p:nvPr/>
        </p:nvSpPr>
        <p:spPr bwMode="auto">
          <a:xfrm>
            <a:off x="5466974" y="2537135"/>
            <a:ext cx="9975808" cy="210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56" dirty="0">
                <a:solidFill>
                  <a:srgbClr val="0033CC"/>
                </a:solidFill>
                <a:latin typeface="Segoe UI Light" pitchFamily="34" charset="0"/>
                <a:cs typeface="Segoe UI Light" pitchFamily="34" charset="0"/>
              </a:rPr>
              <a:t>                                                  </a:t>
            </a:r>
            <a:r>
              <a:rPr lang="en-GB" altLang="en-US" sz="2856" dirty="0">
                <a:solidFill>
                  <a:srgbClr val="FF0000"/>
                </a:solidFill>
                <a:latin typeface="Segoe UI Light" pitchFamily="34" charset="0"/>
                <a:cs typeface="Segoe UI Light" pitchFamily="34" charset="0"/>
              </a:rPr>
              <a:t>1</a:t>
            </a:r>
            <a:r>
              <a:rPr lang="en-GB" altLang="en-US" sz="2856"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1.7                                          </a:t>
            </a:r>
            <a:r>
              <a:rPr lang="en-GB" altLang="en-US" sz="2448" i="1" dirty="0">
                <a:solidFill>
                  <a:srgbClr val="0033CC"/>
                </a:solidFill>
                <a:latin typeface="Segoe UI Light" pitchFamily="34" charset="0"/>
                <a:cs typeface="Segoe UI Light" pitchFamily="34" charset="0"/>
              </a:rPr>
              <a:t>error</a:t>
            </a:r>
            <a:r>
              <a:rPr lang="en-GB" altLang="en-US" sz="2448" dirty="0">
                <a:solidFill>
                  <a:srgbClr val="0033CC"/>
                </a:solidFill>
                <a:latin typeface="Segoe UI Light" pitchFamily="34" charset="0"/>
                <a:cs typeface="Segoe UI Light" pitchFamily="34" charset="0"/>
              </a:rPr>
              <a:t>  -0.1</a:t>
            </a:r>
            <a:endParaRPr lang="en-GB" altLang="en-US" sz="2448" dirty="0">
              <a:solidFill>
                <a:srgbClr val="FF0000"/>
              </a:solidFill>
              <a:latin typeface="Segoe UI Light" pitchFamily="34" charset="0"/>
              <a:cs typeface="Segoe UI Light" pitchFamily="34"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4739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0922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1" name="TextBox 1"/>
          <p:cNvSpPr txBox="1">
            <a:spLocks noChangeArrowheads="1"/>
          </p:cNvSpPr>
          <p:nvPr/>
        </p:nvSpPr>
        <p:spPr bwMode="auto">
          <a:xfrm>
            <a:off x="2125146" y="717264"/>
            <a:ext cx="2846714"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Segoe UI Light" pitchFamily="34" charset="0"/>
                <a:cs typeface="Segoe UI Light" pitchFamily="34" charset="0"/>
              </a:rPr>
              <a:t>Training data</a:t>
            </a:r>
          </a:p>
          <a:p>
            <a:pPr eaLnBrk="1" hangingPunct="1">
              <a:spcBef>
                <a:spcPct val="0"/>
              </a:spcBef>
              <a:buFontTx/>
              <a:buNone/>
            </a:pPr>
            <a:r>
              <a:rPr lang="en-GB" altLang="en-US" sz="2448" i="1" dirty="0">
                <a:latin typeface="Segoe UI Light" pitchFamily="34" charset="0"/>
                <a:cs typeface="Segoe UI Light" pitchFamily="34" charset="0"/>
              </a:rPr>
              <a:t>Fields   </a:t>
            </a:r>
            <a:r>
              <a:rPr lang="en-GB" altLang="en-US" sz="2448" b="1" i="1" dirty="0">
                <a:latin typeface="Segoe UI Light" pitchFamily="34" charset="0"/>
                <a:cs typeface="Segoe UI Light" pitchFamily="34" charset="0"/>
              </a:rPr>
              <a:t>            </a:t>
            </a:r>
            <a:r>
              <a:rPr lang="en-GB" altLang="en-US" sz="2448" i="1" dirty="0">
                <a:latin typeface="Segoe UI Light" pitchFamily="34" charset="0"/>
                <a:cs typeface="Segoe UI Light" pitchFamily="34" charset="0"/>
              </a:rPr>
              <a:t>class</a:t>
            </a:r>
          </a:p>
          <a:p>
            <a:pPr eaLnBrk="1" hangingPunct="1">
              <a:spcBef>
                <a:spcPct val="0"/>
              </a:spcBef>
              <a:buFontTx/>
              <a:buNone/>
            </a:pPr>
            <a:r>
              <a:rPr lang="en-GB" altLang="en-US" sz="2448" dirty="0">
                <a:latin typeface="Segoe UI Light" pitchFamily="34" charset="0"/>
                <a:cs typeface="Segoe UI Light" pitchFamily="34" charset="0"/>
              </a:rPr>
              <a:t>1.4  2.7   1.9         0</a:t>
            </a:r>
          </a:p>
          <a:p>
            <a:pPr eaLnBrk="1" hangingPunct="1">
              <a:spcBef>
                <a:spcPct val="0"/>
              </a:spcBef>
              <a:buFontTx/>
              <a:buNone/>
            </a:pPr>
            <a:r>
              <a:rPr lang="en-GB" altLang="en-US" sz="2448" dirty="0">
                <a:latin typeface="Segoe UI Light" pitchFamily="34" charset="0"/>
                <a:cs typeface="Segoe UI Light" pitchFamily="34" charset="0"/>
              </a:rPr>
              <a:t>3.8  3.4   3.2         0</a:t>
            </a:r>
          </a:p>
          <a:p>
            <a:pPr eaLnBrk="1" hangingPunct="1">
              <a:spcBef>
                <a:spcPct val="0"/>
              </a:spcBef>
              <a:buFontTx/>
              <a:buNone/>
            </a:pPr>
            <a:r>
              <a:rPr lang="en-GB" altLang="en-US" sz="2448" dirty="0">
                <a:solidFill>
                  <a:schemeClr val="accent2"/>
                </a:solidFill>
                <a:latin typeface="Segoe UI Light" pitchFamily="34" charset="0"/>
                <a:cs typeface="Segoe UI Light" pitchFamily="34" charset="0"/>
              </a:rPr>
              <a:t>6.4  2.8   1.7         </a:t>
            </a:r>
            <a:r>
              <a:rPr lang="en-GB" altLang="en-US" sz="2448" dirty="0">
                <a:solidFill>
                  <a:srgbClr val="FF0000"/>
                </a:solidFill>
                <a:latin typeface="Segoe UI Light" pitchFamily="34" charset="0"/>
                <a:cs typeface="Segoe UI Light" pitchFamily="34" charset="0"/>
              </a:rPr>
              <a:t>1</a:t>
            </a:r>
          </a:p>
          <a:p>
            <a:pPr eaLnBrk="1" hangingPunct="1">
              <a:spcBef>
                <a:spcPct val="0"/>
              </a:spcBef>
              <a:buFontTx/>
              <a:buNone/>
            </a:pPr>
            <a:r>
              <a:rPr lang="en-GB" altLang="en-US" sz="2448" dirty="0">
                <a:latin typeface="Segoe UI Light" pitchFamily="34" charset="0"/>
                <a:cs typeface="Segoe UI Light" pitchFamily="34" charset="0"/>
              </a:rPr>
              <a:t>4.1  0.1   0.2         0</a:t>
            </a:r>
          </a:p>
          <a:p>
            <a:pPr eaLnBrk="1" hangingPunct="1">
              <a:spcBef>
                <a:spcPct val="0"/>
              </a:spcBef>
              <a:buFontTx/>
              <a:buNone/>
            </a:pPr>
            <a:r>
              <a:rPr lang="en-GB" altLang="en-US" sz="2448" dirty="0">
                <a:latin typeface="Segoe UI Light" pitchFamily="34" charset="0"/>
                <a:cs typeface="Segoe UI Light" pitchFamily="34" charset="0"/>
              </a:rPr>
              <a:t>etc …</a:t>
            </a:r>
          </a:p>
        </p:txBody>
      </p:sp>
      <p:sp>
        <p:nvSpPr>
          <p:cNvPr id="22532" name="TextBox 2"/>
          <p:cNvSpPr txBox="1">
            <a:spLocks noChangeArrowheads="1"/>
          </p:cNvSpPr>
          <p:nvPr/>
        </p:nvSpPr>
        <p:spPr bwMode="auto">
          <a:xfrm>
            <a:off x="6425484" y="974701"/>
            <a:ext cx="2039065"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And so on ….</a:t>
            </a:r>
          </a:p>
        </p:txBody>
      </p:sp>
      <p:sp>
        <p:nvSpPr>
          <p:cNvPr id="5" name="Rounded Rectangle 4"/>
          <p:cNvSpPr/>
          <p:nvPr/>
        </p:nvSpPr>
        <p:spPr>
          <a:xfrm>
            <a:off x="1977807" y="2201981"/>
            <a:ext cx="2802667" cy="4501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2534" name="Rectangle 5"/>
          <p:cNvSpPr>
            <a:spLocks noChangeArrowheads="1"/>
          </p:cNvSpPr>
          <p:nvPr/>
        </p:nvSpPr>
        <p:spPr bwMode="auto">
          <a:xfrm>
            <a:off x="5466974" y="2537135"/>
            <a:ext cx="9975808" cy="210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56" dirty="0">
                <a:solidFill>
                  <a:srgbClr val="0033CC"/>
                </a:solidFill>
                <a:latin typeface="Segoe UI Light" pitchFamily="34" charset="0"/>
                <a:cs typeface="Segoe UI Light" pitchFamily="34" charset="0"/>
              </a:rPr>
              <a:t>                                                  </a:t>
            </a:r>
            <a:r>
              <a:rPr lang="en-GB" altLang="en-US" sz="2856" dirty="0">
                <a:solidFill>
                  <a:srgbClr val="FF0000"/>
                </a:solidFill>
                <a:latin typeface="Segoe UI Light" pitchFamily="34" charset="0"/>
                <a:cs typeface="Segoe UI Light" pitchFamily="34" charset="0"/>
              </a:rPr>
              <a:t>1</a:t>
            </a:r>
            <a:r>
              <a:rPr lang="en-GB" altLang="en-US" sz="2856"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1.7                                          </a:t>
            </a:r>
            <a:r>
              <a:rPr lang="en-GB" altLang="en-US" sz="2448" i="1" dirty="0">
                <a:solidFill>
                  <a:srgbClr val="0033CC"/>
                </a:solidFill>
                <a:latin typeface="Segoe UI Light" pitchFamily="34" charset="0"/>
                <a:cs typeface="Segoe UI Light" pitchFamily="34" charset="0"/>
              </a:rPr>
              <a:t>error</a:t>
            </a:r>
            <a:r>
              <a:rPr lang="en-GB" altLang="en-US" sz="2448" dirty="0">
                <a:solidFill>
                  <a:srgbClr val="0033CC"/>
                </a:solidFill>
                <a:latin typeface="Segoe UI Light" pitchFamily="34" charset="0"/>
                <a:cs typeface="Segoe UI Light" pitchFamily="34" charset="0"/>
              </a:rPr>
              <a:t>  -0.1</a:t>
            </a:r>
            <a:endParaRPr lang="en-GB" altLang="en-US" sz="2448" dirty="0">
              <a:solidFill>
                <a:srgbClr val="FF0000"/>
              </a:solidFill>
              <a:latin typeface="Segoe UI Light" pitchFamily="34" charset="0"/>
              <a:cs typeface="Segoe UI Light" pitchFamily="34" charset="0"/>
            </a:endParaRPr>
          </a:p>
        </p:txBody>
      </p:sp>
      <p:pic>
        <p:nvPicPr>
          <p:cNvPr id="22535"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a:off x="6864260" y="3215539"/>
            <a:ext cx="840314" cy="70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flipH="1" flipV="1">
            <a:off x="8415360" y="2893339"/>
            <a:ext cx="718882" cy="59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633544" y="4912358"/>
            <a:ext cx="6204828" cy="1534858"/>
          </a:xfrm>
          <a:prstGeom prst="rect">
            <a:avLst/>
          </a:prstGeom>
          <a:solidFill>
            <a:srgbClr val="FFC000"/>
          </a:solidFill>
        </p:spPr>
        <p:txBody>
          <a:bodyPr wrap="none">
            <a:spAutoFit/>
          </a:bodyPr>
          <a:lstStyle/>
          <a:p>
            <a:pPr>
              <a:defRPr/>
            </a:pPr>
            <a:r>
              <a:rPr lang="en-GB" sz="1836" b="1" dirty="0">
                <a:solidFill>
                  <a:schemeClr val="bg1"/>
                </a:solidFill>
                <a:latin typeface="Times New Roman" charset="0"/>
                <a:cs typeface="Arial" charset="0"/>
              </a:rPr>
              <a:t>Repeat this thousands, maybe millions of times – each time</a:t>
            </a:r>
          </a:p>
          <a:p>
            <a:pPr>
              <a:defRPr/>
            </a:pPr>
            <a:r>
              <a:rPr lang="en-GB" sz="1836" b="1" dirty="0">
                <a:solidFill>
                  <a:schemeClr val="bg1"/>
                </a:solidFill>
                <a:latin typeface="Times New Roman" charset="0"/>
                <a:cs typeface="Arial" charset="0"/>
              </a:rPr>
              <a:t>taking a random training instance, and making slight </a:t>
            </a:r>
          </a:p>
          <a:p>
            <a:pPr>
              <a:defRPr/>
            </a:pPr>
            <a:r>
              <a:rPr lang="en-GB" sz="1836" b="1" dirty="0">
                <a:solidFill>
                  <a:schemeClr val="bg1"/>
                </a:solidFill>
                <a:latin typeface="Times New Roman" charset="0"/>
                <a:cs typeface="Arial" charset="0"/>
              </a:rPr>
              <a:t>weight adjustments</a:t>
            </a:r>
          </a:p>
          <a:p>
            <a:pPr>
              <a:defRPr/>
            </a:pPr>
            <a:r>
              <a:rPr lang="en-GB" sz="1836" b="1" dirty="0">
                <a:solidFill>
                  <a:schemeClr val="accent4">
                    <a:lumMod val="95000"/>
                    <a:lumOff val="5000"/>
                  </a:schemeClr>
                </a:solidFill>
                <a:latin typeface="Times New Roman" charset="0"/>
                <a:cs typeface="Arial" charset="0"/>
              </a:rPr>
              <a:t>  </a:t>
            </a:r>
            <a:r>
              <a:rPr lang="en-GB" sz="1836" b="1" i="1" dirty="0">
                <a:solidFill>
                  <a:schemeClr val="accent4">
                    <a:lumMod val="95000"/>
                    <a:lumOff val="5000"/>
                  </a:schemeClr>
                </a:solidFill>
                <a:latin typeface="Times New Roman" charset="0"/>
                <a:cs typeface="Arial" charset="0"/>
              </a:rPr>
              <a:t>Algorithms for weight adjustment are designed to make</a:t>
            </a:r>
          </a:p>
          <a:p>
            <a:pPr>
              <a:defRPr/>
            </a:pPr>
            <a:r>
              <a:rPr lang="en-GB" sz="1836" b="1" i="1" dirty="0">
                <a:solidFill>
                  <a:schemeClr val="accent4">
                    <a:lumMod val="95000"/>
                    <a:lumOff val="5000"/>
                  </a:schemeClr>
                </a:solidFill>
                <a:latin typeface="Times New Roman" charset="0"/>
                <a:cs typeface="Arial" charset="0"/>
              </a:rPr>
              <a:t>changes that will reduce the error</a:t>
            </a:r>
            <a:endParaRPr lang="en-GB" sz="1836" b="1" dirty="0">
              <a:solidFill>
                <a:schemeClr val="accent4">
                  <a:lumMod val="95000"/>
                  <a:lumOff val="5000"/>
                </a:schemeClr>
              </a:solidFill>
              <a:latin typeface="Times New Roman" charset="0"/>
              <a:cs typeface="Arial" charset="0"/>
            </a:endParaRP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1725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901" y="2428656"/>
            <a:ext cx="3869656" cy="24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extBox 1"/>
          <p:cNvSpPr txBox="1">
            <a:spLocks noChangeArrowheads="1"/>
          </p:cNvSpPr>
          <p:nvPr/>
        </p:nvSpPr>
        <p:spPr bwMode="auto">
          <a:xfrm>
            <a:off x="2125146" y="717264"/>
            <a:ext cx="2846714" cy="27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i="1" dirty="0">
                <a:latin typeface="Segoe UI Light" pitchFamily="34" charset="0"/>
                <a:cs typeface="Segoe UI Light" pitchFamily="34" charset="0"/>
              </a:rPr>
              <a:t>Training data</a:t>
            </a:r>
          </a:p>
          <a:p>
            <a:pPr eaLnBrk="1" hangingPunct="1">
              <a:spcBef>
                <a:spcPct val="0"/>
              </a:spcBef>
              <a:buFontTx/>
              <a:buNone/>
            </a:pPr>
            <a:r>
              <a:rPr lang="en-GB" altLang="en-US" sz="2448" i="1" dirty="0">
                <a:latin typeface="Segoe UI Light" pitchFamily="34" charset="0"/>
                <a:cs typeface="Segoe UI Light" pitchFamily="34" charset="0"/>
              </a:rPr>
              <a:t>Fields               class</a:t>
            </a:r>
          </a:p>
          <a:p>
            <a:pPr eaLnBrk="1" hangingPunct="1">
              <a:spcBef>
                <a:spcPct val="0"/>
              </a:spcBef>
              <a:buFontTx/>
              <a:buNone/>
            </a:pPr>
            <a:r>
              <a:rPr lang="en-GB" altLang="en-US" sz="2448" dirty="0">
                <a:latin typeface="Segoe UI Light" pitchFamily="34" charset="0"/>
                <a:cs typeface="Segoe UI Light" pitchFamily="34" charset="0"/>
              </a:rPr>
              <a:t>1.4  2.7   1.9         0</a:t>
            </a:r>
          </a:p>
          <a:p>
            <a:pPr eaLnBrk="1" hangingPunct="1">
              <a:spcBef>
                <a:spcPct val="0"/>
              </a:spcBef>
              <a:buFontTx/>
              <a:buNone/>
            </a:pPr>
            <a:r>
              <a:rPr lang="en-GB" altLang="en-US" sz="2448" dirty="0">
                <a:latin typeface="Segoe UI Light" pitchFamily="34" charset="0"/>
                <a:cs typeface="Segoe UI Light" pitchFamily="34" charset="0"/>
              </a:rPr>
              <a:t>3.8  3.4   3.2         0</a:t>
            </a:r>
          </a:p>
          <a:p>
            <a:pPr eaLnBrk="1" hangingPunct="1">
              <a:spcBef>
                <a:spcPct val="0"/>
              </a:spcBef>
              <a:buFontTx/>
              <a:buNone/>
            </a:pPr>
            <a:r>
              <a:rPr lang="en-GB" altLang="en-US" sz="2448" dirty="0">
                <a:solidFill>
                  <a:schemeClr val="accent2"/>
                </a:solidFill>
                <a:latin typeface="Segoe UI Light" pitchFamily="34" charset="0"/>
                <a:cs typeface="Segoe UI Light" pitchFamily="34" charset="0"/>
              </a:rPr>
              <a:t>6.4  2.8   1.7         </a:t>
            </a:r>
            <a:r>
              <a:rPr lang="en-GB" altLang="en-US" sz="2448" dirty="0">
                <a:solidFill>
                  <a:srgbClr val="FF0000"/>
                </a:solidFill>
                <a:latin typeface="Segoe UI Light" pitchFamily="34" charset="0"/>
                <a:cs typeface="Segoe UI Light" pitchFamily="34" charset="0"/>
              </a:rPr>
              <a:t>1</a:t>
            </a:r>
          </a:p>
          <a:p>
            <a:pPr eaLnBrk="1" hangingPunct="1">
              <a:spcBef>
                <a:spcPct val="0"/>
              </a:spcBef>
              <a:buFontTx/>
              <a:buNone/>
            </a:pPr>
            <a:r>
              <a:rPr lang="en-GB" altLang="en-US" sz="2448" dirty="0">
                <a:latin typeface="Segoe UI Light" pitchFamily="34" charset="0"/>
                <a:cs typeface="Segoe UI Light" pitchFamily="34" charset="0"/>
              </a:rPr>
              <a:t>4.1  0.1   0.2         0</a:t>
            </a:r>
          </a:p>
          <a:p>
            <a:pPr eaLnBrk="1" hangingPunct="1">
              <a:spcBef>
                <a:spcPct val="0"/>
              </a:spcBef>
              <a:buFontTx/>
              <a:buNone/>
            </a:pPr>
            <a:r>
              <a:rPr lang="en-GB" altLang="en-US" sz="2448" dirty="0">
                <a:latin typeface="Segoe UI Light" pitchFamily="34" charset="0"/>
                <a:cs typeface="Segoe UI Light" pitchFamily="34" charset="0"/>
              </a:rPr>
              <a:t>etc …</a:t>
            </a:r>
          </a:p>
        </p:txBody>
      </p:sp>
      <p:sp>
        <p:nvSpPr>
          <p:cNvPr id="21508" name="TextBox 2"/>
          <p:cNvSpPr txBox="1">
            <a:spLocks noChangeArrowheads="1"/>
          </p:cNvSpPr>
          <p:nvPr/>
        </p:nvSpPr>
        <p:spPr bwMode="auto">
          <a:xfrm>
            <a:off x="6425482" y="974701"/>
            <a:ext cx="4307477"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Adjust weights based on error</a:t>
            </a:r>
          </a:p>
        </p:txBody>
      </p:sp>
      <p:sp>
        <p:nvSpPr>
          <p:cNvPr id="5" name="Rounded Rectangle 4"/>
          <p:cNvSpPr/>
          <p:nvPr/>
        </p:nvSpPr>
        <p:spPr>
          <a:xfrm>
            <a:off x="1977807" y="2201981"/>
            <a:ext cx="2802667" cy="4501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1510" name="Rectangle 5"/>
          <p:cNvSpPr>
            <a:spLocks noChangeArrowheads="1"/>
          </p:cNvSpPr>
          <p:nvPr/>
        </p:nvSpPr>
        <p:spPr bwMode="auto">
          <a:xfrm>
            <a:off x="5466974" y="2537135"/>
            <a:ext cx="9975808" cy="210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56"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56" dirty="0">
                <a:solidFill>
                  <a:srgbClr val="0033CC"/>
                </a:solidFill>
                <a:latin typeface="Segoe UI Light" pitchFamily="34" charset="0"/>
                <a:cs typeface="Segoe UI Light" pitchFamily="34" charset="0"/>
              </a:rPr>
              <a:t>                                                  </a:t>
            </a:r>
            <a:r>
              <a:rPr lang="en-GB" altLang="en-US" sz="2856" dirty="0">
                <a:solidFill>
                  <a:srgbClr val="FF0000"/>
                </a:solidFill>
                <a:latin typeface="Segoe UI Light" pitchFamily="34" charset="0"/>
                <a:cs typeface="Segoe UI Light" pitchFamily="34" charset="0"/>
              </a:rPr>
              <a:t>1</a:t>
            </a:r>
            <a:r>
              <a:rPr lang="en-GB" altLang="en-US" sz="2856"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48" dirty="0">
                <a:solidFill>
                  <a:srgbClr val="0033CC"/>
                </a:solidFill>
                <a:latin typeface="Segoe UI Light" pitchFamily="34" charset="0"/>
                <a:cs typeface="Segoe UI Light" pitchFamily="34" charset="0"/>
              </a:rPr>
              <a:t>1.7                                          </a:t>
            </a:r>
            <a:r>
              <a:rPr lang="en-GB" altLang="en-US" sz="2448" i="1" dirty="0">
                <a:solidFill>
                  <a:srgbClr val="0033CC"/>
                </a:solidFill>
                <a:latin typeface="Segoe UI Light" pitchFamily="34" charset="0"/>
                <a:cs typeface="Segoe UI Light" pitchFamily="34" charset="0"/>
              </a:rPr>
              <a:t>error</a:t>
            </a:r>
            <a:r>
              <a:rPr lang="en-GB" altLang="en-US" sz="2448" dirty="0">
                <a:solidFill>
                  <a:srgbClr val="0033CC"/>
                </a:solidFill>
                <a:latin typeface="Segoe UI Light" pitchFamily="34" charset="0"/>
                <a:cs typeface="Segoe UI Light" pitchFamily="34" charset="0"/>
              </a:rPr>
              <a:t>  -0.1</a:t>
            </a:r>
            <a:endParaRPr lang="en-GB" altLang="en-US" sz="2448" dirty="0">
              <a:solidFill>
                <a:srgbClr val="FF0000"/>
              </a:solidFill>
              <a:latin typeface="Segoe UI Light" pitchFamily="34" charset="0"/>
              <a:cs typeface="Segoe UI Light" pitchFamily="34" charset="0"/>
            </a:endParaRPr>
          </a:p>
        </p:txBody>
      </p:sp>
      <p:pic>
        <p:nvPicPr>
          <p:cNvPr id="21511"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a:off x="6864260" y="3236588"/>
            <a:ext cx="840314" cy="70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flipH="1" flipV="1">
            <a:off x="8415360" y="2914387"/>
            <a:ext cx="718882" cy="59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8997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12147" y="4947978"/>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6" name="Oval 5"/>
          <p:cNvSpPr/>
          <p:nvPr/>
        </p:nvSpPr>
        <p:spPr>
          <a:xfrm>
            <a:off x="4446940" y="2797810"/>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 name="Oval 6"/>
          <p:cNvSpPr/>
          <p:nvPr/>
        </p:nvSpPr>
        <p:spPr>
          <a:xfrm>
            <a:off x="4285030" y="3534502"/>
            <a:ext cx="32220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 name="Oval 7"/>
          <p:cNvSpPr/>
          <p:nvPr/>
        </p:nvSpPr>
        <p:spPr>
          <a:xfrm>
            <a:off x="4757808" y="3108677"/>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9" name="Oval 8"/>
          <p:cNvSpPr/>
          <p:nvPr/>
        </p:nvSpPr>
        <p:spPr>
          <a:xfrm>
            <a:off x="4607232" y="3989469"/>
            <a:ext cx="320582"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0" name="Oval 9"/>
          <p:cNvSpPr/>
          <p:nvPr/>
        </p:nvSpPr>
        <p:spPr>
          <a:xfrm>
            <a:off x="5068676" y="3419545"/>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1" name="Oval 10"/>
          <p:cNvSpPr/>
          <p:nvPr/>
        </p:nvSpPr>
        <p:spPr>
          <a:xfrm>
            <a:off x="4072926" y="419833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2" name="Oval 11"/>
          <p:cNvSpPr/>
          <p:nvPr/>
        </p:nvSpPr>
        <p:spPr>
          <a:xfrm>
            <a:off x="3554813" y="3327257"/>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3" name="Oval 12"/>
          <p:cNvSpPr/>
          <p:nvPr/>
        </p:nvSpPr>
        <p:spPr>
          <a:xfrm>
            <a:off x="5342303" y="2456179"/>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4" name="Oval 13"/>
          <p:cNvSpPr/>
          <p:nvPr/>
        </p:nvSpPr>
        <p:spPr>
          <a:xfrm>
            <a:off x="3477096" y="4582061"/>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5" name="Oval 14"/>
          <p:cNvSpPr/>
          <p:nvPr/>
        </p:nvSpPr>
        <p:spPr>
          <a:xfrm>
            <a:off x="3389666" y="3970040"/>
            <a:ext cx="320582" cy="416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6" name="Oval 15"/>
          <p:cNvSpPr/>
          <p:nvPr/>
        </p:nvSpPr>
        <p:spPr>
          <a:xfrm>
            <a:off x="6223095" y="2310460"/>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7" name="Oval 16"/>
          <p:cNvSpPr/>
          <p:nvPr/>
        </p:nvSpPr>
        <p:spPr>
          <a:xfrm>
            <a:off x="6726637" y="263266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8" name="Oval 17"/>
          <p:cNvSpPr/>
          <p:nvPr/>
        </p:nvSpPr>
        <p:spPr>
          <a:xfrm>
            <a:off x="6564727" y="3367734"/>
            <a:ext cx="322202"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9" name="Oval 18"/>
          <p:cNvSpPr/>
          <p:nvPr/>
        </p:nvSpPr>
        <p:spPr>
          <a:xfrm>
            <a:off x="7037505" y="2943529"/>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0" name="Oval 19"/>
          <p:cNvSpPr/>
          <p:nvPr/>
        </p:nvSpPr>
        <p:spPr>
          <a:xfrm>
            <a:off x="6886929" y="382432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1" name="Oval 20"/>
          <p:cNvSpPr/>
          <p:nvPr/>
        </p:nvSpPr>
        <p:spPr>
          <a:xfrm>
            <a:off x="7348373" y="3254397"/>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2" name="Oval 21"/>
          <p:cNvSpPr/>
          <p:nvPr/>
        </p:nvSpPr>
        <p:spPr>
          <a:xfrm>
            <a:off x="6352623" y="4031566"/>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3" name="Oval 22"/>
          <p:cNvSpPr/>
          <p:nvPr/>
        </p:nvSpPr>
        <p:spPr>
          <a:xfrm>
            <a:off x="5834510" y="3160489"/>
            <a:ext cx="322201"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4" name="Oval 23"/>
          <p:cNvSpPr/>
          <p:nvPr/>
        </p:nvSpPr>
        <p:spPr>
          <a:xfrm>
            <a:off x="5721175" y="2642376"/>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5" name="Oval 24"/>
          <p:cNvSpPr/>
          <p:nvPr/>
        </p:nvSpPr>
        <p:spPr>
          <a:xfrm>
            <a:off x="5068676" y="4531871"/>
            <a:ext cx="320582" cy="41610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6" name="Oval 25"/>
          <p:cNvSpPr/>
          <p:nvPr/>
        </p:nvSpPr>
        <p:spPr>
          <a:xfrm>
            <a:off x="5502595" y="4117379"/>
            <a:ext cx="32220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7" name="Oval 26"/>
          <p:cNvSpPr/>
          <p:nvPr/>
        </p:nvSpPr>
        <p:spPr>
          <a:xfrm>
            <a:off x="5876609" y="4716447"/>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8" name="Oval 27"/>
          <p:cNvSpPr/>
          <p:nvPr/>
        </p:nvSpPr>
        <p:spPr>
          <a:xfrm>
            <a:off x="5716317" y="2227885"/>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9" name="Oval 28"/>
          <p:cNvSpPr/>
          <p:nvPr/>
        </p:nvSpPr>
        <p:spPr>
          <a:xfrm>
            <a:off x="6430340" y="293381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31" name="Freeform 30"/>
          <p:cNvSpPr/>
          <p:nvPr/>
        </p:nvSpPr>
        <p:spPr>
          <a:xfrm>
            <a:off x="2560685" y="2258649"/>
            <a:ext cx="6860139" cy="2221409"/>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cxnSp>
        <p:nvCxnSpPr>
          <p:cNvPr id="33" name="Straight Arrow Connector 32"/>
          <p:cNvCxnSpPr/>
          <p:nvPr/>
        </p:nvCxnSpPr>
        <p:spPr>
          <a:xfrm flipH="1" flipV="1">
            <a:off x="8985286" y="4031568"/>
            <a:ext cx="21048" cy="35458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9016047" y="4468726"/>
            <a:ext cx="21049" cy="352964"/>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43806" y="1368143"/>
            <a:ext cx="3297950"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Initial random weights</a:t>
            </a:r>
          </a:p>
        </p:txBody>
      </p:sp>
      <p:sp>
        <p:nvSpPr>
          <p:cNvPr id="3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Decision Boundary Perspective…</a:t>
            </a:r>
          </a:p>
        </p:txBody>
      </p:sp>
      <p:pic>
        <p:nvPicPr>
          <p:cNvPr id="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848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12147" y="4947978"/>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6" name="Oval 5"/>
          <p:cNvSpPr/>
          <p:nvPr/>
        </p:nvSpPr>
        <p:spPr>
          <a:xfrm>
            <a:off x="4446940" y="2797810"/>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 name="Oval 6"/>
          <p:cNvSpPr/>
          <p:nvPr/>
        </p:nvSpPr>
        <p:spPr>
          <a:xfrm>
            <a:off x="4285030" y="3534502"/>
            <a:ext cx="32220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 name="Oval 7"/>
          <p:cNvSpPr/>
          <p:nvPr/>
        </p:nvSpPr>
        <p:spPr>
          <a:xfrm>
            <a:off x="4757808" y="3108677"/>
            <a:ext cx="320582" cy="41449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9" name="Oval 8"/>
          <p:cNvSpPr/>
          <p:nvPr/>
        </p:nvSpPr>
        <p:spPr>
          <a:xfrm>
            <a:off x="4607232" y="3989469"/>
            <a:ext cx="320582"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0" name="Oval 9"/>
          <p:cNvSpPr/>
          <p:nvPr/>
        </p:nvSpPr>
        <p:spPr>
          <a:xfrm>
            <a:off x="5068676" y="3419545"/>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1" name="Oval 10"/>
          <p:cNvSpPr/>
          <p:nvPr/>
        </p:nvSpPr>
        <p:spPr>
          <a:xfrm>
            <a:off x="4072926" y="419833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2" name="Oval 11"/>
          <p:cNvSpPr/>
          <p:nvPr/>
        </p:nvSpPr>
        <p:spPr>
          <a:xfrm>
            <a:off x="3554813" y="3327257"/>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3" name="Oval 12"/>
          <p:cNvSpPr/>
          <p:nvPr/>
        </p:nvSpPr>
        <p:spPr>
          <a:xfrm>
            <a:off x="5342303" y="2456179"/>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4" name="Oval 13"/>
          <p:cNvSpPr/>
          <p:nvPr/>
        </p:nvSpPr>
        <p:spPr>
          <a:xfrm>
            <a:off x="3477096" y="4582061"/>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5" name="Oval 14"/>
          <p:cNvSpPr/>
          <p:nvPr/>
        </p:nvSpPr>
        <p:spPr>
          <a:xfrm>
            <a:off x="3389666" y="3970040"/>
            <a:ext cx="320582" cy="416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6" name="Oval 15"/>
          <p:cNvSpPr/>
          <p:nvPr/>
        </p:nvSpPr>
        <p:spPr>
          <a:xfrm>
            <a:off x="6223095" y="2310460"/>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7" name="Oval 16"/>
          <p:cNvSpPr/>
          <p:nvPr/>
        </p:nvSpPr>
        <p:spPr>
          <a:xfrm>
            <a:off x="6726637" y="263266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8" name="Oval 17"/>
          <p:cNvSpPr/>
          <p:nvPr/>
        </p:nvSpPr>
        <p:spPr>
          <a:xfrm>
            <a:off x="6564727" y="3367734"/>
            <a:ext cx="322202"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9" name="Oval 18"/>
          <p:cNvSpPr/>
          <p:nvPr/>
        </p:nvSpPr>
        <p:spPr>
          <a:xfrm>
            <a:off x="7037505" y="2943529"/>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0" name="Oval 19"/>
          <p:cNvSpPr/>
          <p:nvPr/>
        </p:nvSpPr>
        <p:spPr>
          <a:xfrm>
            <a:off x="6886929" y="382432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1" name="Oval 20"/>
          <p:cNvSpPr/>
          <p:nvPr/>
        </p:nvSpPr>
        <p:spPr>
          <a:xfrm>
            <a:off x="7348373" y="3254397"/>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2" name="Oval 21"/>
          <p:cNvSpPr/>
          <p:nvPr/>
        </p:nvSpPr>
        <p:spPr>
          <a:xfrm>
            <a:off x="6352623" y="4031566"/>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3" name="Oval 22"/>
          <p:cNvSpPr/>
          <p:nvPr/>
        </p:nvSpPr>
        <p:spPr>
          <a:xfrm>
            <a:off x="5834510" y="3160489"/>
            <a:ext cx="322201"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4" name="Oval 23"/>
          <p:cNvSpPr/>
          <p:nvPr/>
        </p:nvSpPr>
        <p:spPr>
          <a:xfrm>
            <a:off x="5721175" y="2642376"/>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5" name="Oval 24"/>
          <p:cNvSpPr/>
          <p:nvPr/>
        </p:nvSpPr>
        <p:spPr>
          <a:xfrm>
            <a:off x="5068676" y="4531871"/>
            <a:ext cx="320582" cy="41610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6" name="Oval 25"/>
          <p:cNvSpPr/>
          <p:nvPr/>
        </p:nvSpPr>
        <p:spPr>
          <a:xfrm>
            <a:off x="5502595" y="4117379"/>
            <a:ext cx="32220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7" name="Oval 26"/>
          <p:cNvSpPr/>
          <p:nvPr/>
        </p:nvSpPr>
        <p:spPr>
          <a:xfrm>
            <a:off x="5876609" y="4716447"/>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8" name="Oval 27"/>
          <p:cNvSpPr/>
          <p:nvPr/>
        </p:nvSpPr>
        <p:spPr>
          <a:xfrm>
            <a:off x="5716317" y="2227885"/>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9" name="Oval 28"/>
          <p:cNvSpPr/>
          <p:nvPr/>
        </p:nvSpPr>
        <p:spPr>
          <a:xfrm>
            <a:off x="6430340" y="293381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cxnSp>
        <p:nvCxnSpPr>
          <p:cNvPr id="33" name="Straight Arrow Connector 32"/>
          <p:cNvCxnSpPr/>
          <p:nvPr/>
        </p:nvCxnSpPr>
        <p:spPr>
          <a:xfrm flipV="1">
            <a:off x="9192530" y="4405581"/>
            <a:ext cx="103623" cy="331916"/>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112"/>
          </p:cNvCxnSpPr>
          <p:nvPr/>
        </p:nvCxnSpPr>
        <p:spPr>
          <a:xfrm flipH="1">
            <a:off x="9067860" y="4735876"/>
            <a:ext cx="113337" cy="35458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4606" name="TextBox 34"/>
          <p:cNvSpPr txBox="1">
            <a:spLocks noChangeArrowheads="1"/>
          </p:cNvSpPr>
          <p:nvPr/>
        </p:nvSpPr>
        <p:spPr bwMode="auto">
          <a:xfrm>
            <a:off x="1943807" y="1368143"/>
            <a:ext cx="6555484"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Present a training instance / adjust the weights</a:t>
            </a:r>
          </a:p>
        </p:txBody>
      </p:sp>
      <p:sp>
        <p:nvSpPr>
          <p:cNvPr id="3" name="Freeform 2"/>
          <p:cNvSpPr/>
          <p:nvPr/>
        </p:nvSpPr>
        <p:spPr>
          <a:xfrm>
            <a:off x="2560685" y="2373606"/>
            <a:ext cx="6860139" cy="2548468"/>
          </a:xfrm>
          <a:custGeom>
            <a:avLst/>
            <a:gdLst>
              <a:gd name="connsiteX0" fmla="*/ 0 w 6725920"/>
              <a:gd name="connsiteY0" fmla="*/ 1290320 h 2499360"/>
              <a:gd name="connsiteX1" fmla="*/ 91440 w 6725920"/>
              <a:gd name="connsiteY1" fmla="*/ 1280160 h 2499360"/>
              <a:gd name="connsiteX2" fmla="*/ 121920 w 6725920"/>
              <a:gd name="connsiteY2" fmla="*/ 1249680 h 2499360"/>
              <a:gd name="connsiteX3" fmla="*/ 213360 w 6725920"/>
              <a:gd name="connsiteY3" fmla="*/ 1198880 h 2499360"/>
              <a:gd name="connsiteX4" fmla="*/ 345440 w 6725920"/>
              <a:gd name="connsiteY4" fmla="*/ 1209040 h 2499360"/>
              <a:gd name="connsiteX5" fmla="*/ 447040 w 6725920"/>
              <a:gd name="connsiteY5" fmla="*/ 1229360 h 2499360"/>
              <a:gd name="connsiteX6" fmla="*/ 477520 w 6725920"/>
              <a:gd name="connsiteY6" fmla="*/ 1249680 h 2499360"/>
              <a:gd name="connsiteX7" fmla="*/ 508000 w 6725920"/>
              <a:gd name="connsiteY7" fmla="*/ 1351280 h 2499360"/>
              <a:gd name="connsiteX8" fmla="*/ 518160 w 6725920"/>
              <a:gd name="connsiteY8" fmla="*/ 1391920 h 2499360"/>
              <a:gd name="connsiteX9" fmla="*/ 558800 w 6725920"/>
              <a:gd name="connsiteY9" fmla="*/ 1452880 h 2499360"/>
              <a:gd name="connsiteX10" fmla="*/ 680720 w 6725920"/>
              <a:gd name="connsiteY10" fmla="*/ 1463040 h 2499360"/>
              <a:gd name="connsiteX11" fmla="*/ 711200 w 6725920"/>
              <a:gd name="connsiteY11" fmla="*/ 1483360 h 2499360"/>
              <a:gd name="connsiteX12" fmla="*/ 772160 w 6725920"/>
              <a:gd name="connsiteY12" fmla="*/ 1513840 h 2499360"/>
              <a:gd name="connsiteX13" fmla="*/ 833120 w 6725920"/>
              <a:gd name="connsiteY13" fmla="*/ 1584960 h 2499360"/>
              <a:gd name="connsiteX14" fmla="*/ 843280 w 6725920"/>
              <a:gd name="connsiteY14" fmla="*/ 1615440 h 2499360"/>
              <a:gd name="connsiteX15" fmla="*/ 863600 w 6725920"/>
              <a:gd name="connsiteY15" fmla="*/ 1645920 h 2499360"/>
              <a:gd name="connsiteX16" fmla="*/ 843280 w 6725920"/>
              <a:gd name="connsiteY16" fmla="*/ 1737360 h 2499360"/>
              <a:gd name="connsiteX17" fmla="*/ 853440 w 6725920"/>
              <a:gd name="connsiteY17" fmla="*/ 1818640 h 2499360"/>
              <a:gd name="connsiteX18" fmla="*/ 1615440 w 6725920"/>
              <a:gd name="connsiteY18" fmla="*/ 1818640 h 2499360"/>
              <a:gd name="connsiteX19" fmla="*/ 1625600 w 6725920"/>
              <a:gd name="connsiteY19" fmla="*/ 1788160 h 2499360"/>
              <a:gd name="connsiteX20" fmla="*/ 1666240 w 6725920"/>
              <a:gd name="connsiteY20" fmla="*/ 1778000 h 2499360"/>
              <a:gd name="connsiteX21" fmla="*/ 1727200 w 6725920"/>
              <a:gd name="connsiteY21" fmla="*/ 1747520 h 2499360"/>
              <a:gd name="connsiteX22" fmla="*/ 1747520 w 6725920"/>
              <a:gd name="connsiteY22" fmla="*/ 1686560 h 2499360"/>
              <a:gd name="connsiteX23" fmla="*/ 1778000 w 6725920"/>
              <a:gd name="connsiteY23" fmla="*/ 1625600 h 2499360"/>
              <a:gd name="connsiteX24" fmla="*/ 1808480 w 6725920"/>
              <a:gd name="connsiteY24" fmla="*/ 1595120 h 2499360"/>
              <a:gd name="connsiteX25" fmla="*/ 1828800 w 6725920"/>
              <a:gd name="connsiteY25" fmla="*/ 1554480 h 2499360"/>
              <a:gd name="connsiteX26" fmla="*/ 1940560 w 6725920"/>
              <a:gd name="connsiteY26" fmla="*/ 1493520 h 2499360"/>
              <a:gd name="connsiteX27" fmla="*/ 1981200 w 6725920"/>
              <a:gd name="connsiteY27" fmla="*/ 1463040 h 2499360"/>
              <a:gd name="connsiteX28" fmla="*/ 2062480 w 6725920"/>
              <a:gd name="connsiteY28" fmla="*/ 1412240 h 2499360"/>
              <a:gd name="connsiteX29" fmla="*/ 2113280 w 6725920"/>
              <a:gd name="connsiteY29" fmla="*/ 1381760 h 2499360"/>
              <a:gd name="connsiteX30" fmla="*/ 2174240 w 6725920"/>
              <a:gd name="connsiteY30" fmla="*/ 1330960 h 2499360"/>
              <a:gd name="connsiteX31" fmla="*/ 2184400 w 6725920"/>
              <a:gd name="connsiteY31" fmla="*/ 1300480 h 2499360"/>
              <a:gd name="connsiteX32" fmla="*/ 2214880 w 6725920"/>
              <a:gd name="connsiteY32" fmla="*/ 1290320 h 2499360"/>
              <a:gd name="connsiteX33" fmla="*/ 2184400 w 6725920"/>
              <a:gd name="connsiteY33" fmla="*/ 1320800 h 2499360"/>
              <a:gd name="connsiteX34" fmla="*/ 2113280 w 6725920"/>
              <a:gd name="connsiteY34" fmla="*/ 1300480 h 2499360"/>
              <a:gd name="connsiteX35" fmla="*/ 2092960 w 6725920"/>
              <a:gd name="connsiteY35" fmla="*/ 1270000 h 2499360"/>
              <a:gd name="connsiteX36" fmla="*/ 2103120 w 6725920"/>
              <a:gd name="connsiteY36" fmla="*/ 1016000 h 2499360"/>
              <a:gd name="connsiteX37" fmla="*/ 2133600 w 6725920"/>
              <a:gd name="connsiteY37" fmla="*/ 985520 h 2499360"/>
              <a:gd name="connsiteX38" fmla="*/ 2204720 w 6725920"/>
              <a:gd name="connsiteY38" fmla="*/ 965200 h 2499360"/>
              <a:gd name="connsiteX39" fmla="*/ 2397760 w 6725920"/>
              <a:gd name="connsiteY39" fmla="*/ 955040 h 2499360"/>
              <a:gd name="connsiteX40" fmla="*/ 2570480 w 6725920"/>
              <a:gd name="connsiteY40" fmla="*/ 934720 h 2499360"/>
              <a:gd name="connsiteX41" fmla="*/ 2631440 w 6725920"/>
              <a:gd name="connsiteY41" fmla="*/ 904240 h 2499360"/>
              <a:gd name="connsiteX42" fmla="*/ 2682240 w 6725920"/>
              <a:gd name="connsiteY42" fmla="*/ 894080 h 2499360"/>
              <a:gd name="connsiteX43" fmla="*/ 2722880 w 6725920"/>
              <a:gd name="connsiteY43" fmla="*/ 883920 h 2499360"/>
              <a:gd name="connsiteX44" fmla="*/ 2956560 w 6725920"/>
              <a:gd name="connsiteY44" fmla="*/ 873760 h 2499360"/>
              <a:gd name="connsiteX45" fmla="*/ 2987040 w 6725920"/>
              <a:gd name="connsiteY45" fmla="*/ 863600 h 2499360"/>
              <a:gd name="connsiteX46" fmla="*/ 3007360 w 6725920"/>
              <a:gd name="connsiteY46" fmla="*/ 802640 h 2499360"/>
              <a:gd name="connsiteX47" fmla="*/ 3027680 w 6725920"/>
              <a:gd name="connsiteY47" fmla="*/ 772160 h 2499360"/>
              <a:gd name="connsiteX48" fmla="*/ 3037840 w 6725920"/>
              <a:gd name="connsiteY48" fmla="*/ 711200 h 2499360"/>
              <a:gd name="connsiteX49" fmla="*/ 3088640 w 6725920"/>
              <a:gd name="connsiteY49" fmla="*/ 680720 h 2499360"/>
              <a:gd name="connsiteX50" fmla="*/ 3119120 w 6725920"/>
              <a:gd name="connsiteY50" fmla="*/ 670560 h 2499360"/>
              <a:gd name="connsiteX51" fmla="*/ 3159760 w 6725920"/>
              <a:gd name="connsiteY51" fmla="*/ 650240 h 2499360"/>
              <a:gd name="connsiteX52" fmla="*/ 3230880 w 6725920"/>
              <a:gd name="connsiteY52" fmla="*/ 640080 h 2499360"/>
              <a:gd name="connsiteX53" fmla="*/ 3261360 w 6725920"/>
              <a:gd name="connsiteY53" fmla="*/ 619760 h 2499360"/>
              <a:gd name="connsiteX54" fmla="*/ 3322320 w 6725920"/>
              <a:gd name="connsiteY54" fmla="*/ 558800 h 2499360"/>
              <a:gd name="connsiteX55" fmla="*/ 3342640 w 6725920"/>
              <a:gd name="connsiteY55" fmla="*/ 528320 h 2499360"/>
              <a:gd name="connsiteX56" fmla="*/ 3403600 w 6725920"/>
              <a:gd name="connsiteY56" fmla="*/ 487680 h 2499360"/>
              <a:gd name="connsiteX57" fmla="*/ 3393440 w 6725920"/>
              <a:gd name="connsiteY57" fmla="*/ 436880 h 2499360"/>
              <a:gd name="connsiteX58" fmla="*/ 3373120 w 6725920"/>
              <a:gd name="connsiteY58" fmla="*/ 406400 h 2499360"/>
              <a:gd name="connsiteX59" fmla="*/ 3362960 w 6725920"/>
              <a:gd name="connsiteY59" fmla="*/ 365760 h 2499360"/>
              <a:gd name="connsiteX60" fmla="*/ 3383280 w 6725920"/>
              <a:gd name="connsiteY60" fmla="*/ 335280 h 2499360"/>
              <a:gd name="connsiteX61" fmla="*/ 3434080 w 6725920"/>
              <a:gd name="connsiteY61" fmla="*/ 325120 h 2499360"/>
              <a:gd name="connsiteX62" fmla="*/ 3474720 w 6725920"/>
              <a:gd name="connsiteY62" fmla="*/ 314960 h 2499360"/>
              <a:gd name="connsiteX63" fmla="*/ 3576320 w 6725920"/>
              <a:gd name="connsiteY63" fmla="*/ 264160 h 2499360"/>
              <a:gd name="connsiteX64" fmla="*/ 3769360 w 6725920"/>
              <a:gd name="connsiteY64" fmla="*/ 111760 h 2499360"/>
              <a:gd name="connsiteX65" fmla="*/ 3820160 w 6725920"/>
              <a:gd name="connsiteY65" fmla="*/ 71120 h 2499360"/>
              <a:gd name="connsiteX66" fmla="*/ 3901440 w 6725920"/>
              <a:gd name="connsiteY66" fmla="*/ 40640 h 2499360"/>
              <a:gd name="connsiteX67" fmla="*/ 3992880 w 6725920"/>
              <a:gd name="connsiteY67" fmla="*/ 50800 h 2499360"/>
              <a:gd name="connsiteX68" fmla="*/ 4084320 w 6725920"/>
              <a:gd name="connsiteY68" fmla="*/ 30480 h 2499360"/>
              <a:gd name="connsiteX69" fmla="*/ 4145280 w 6725920"/>
              <a:gd name="connsiteY69" fmla="*/ 20320 h 2499360"/>
              <a:gd name="connsiteX70" fmla="*/ 4297680 w 6725920"/>
              <a:gd name="connsiteY70" fmla="*/ 0 h 2499360"/>
              <a:gd name="connsiteX71" fmla="*/ 4632960 w 6725920"/>
              <a:gd name="connsiteY71" fmla="*/ 10160 h 2499360"/>
              <a:gd name="connsiteX72" fmla="*/ 4714240 w 6725920"/>
              <a:gd name="connsiteY72" fmla="*/ 40640 h 2499360"/>
              <a:gd name="connsiteX73" fmla="*/ 4815840 w 6725920"/>
              <a:gd name="connsiteY73" fmla="*/ 91440 h 2499360"/>
              <a:gd name="connsiteX74" fmla="*/ 4978400 w 6725920"/>
              <a:gd name="connsiteY74" fmla="*/ 213360 h 2499360"/>
              <a:gd name="connsiteX75" fmla="*/ 5039360 w 6725920"/>
              <a:gd name="connsiteY75" fmla="*/ 254000 h 2499360"/>
              <a:gd name="connsiteX76" fmla="*/ 5069840 w 6725920"/>
              <a:gd name="connsiteY76" fmla="*/ 304800 h 2499360"/>
              <a:gd name="connsiteX77" fmla="*/ 5130800 w 6725920"/>
              <a:gd name="connsiteY77" fmla="*/ 406400 h 2499360"/>
              <a:gd name="connsiteX78" fmla="*/ 5191760 w 6725920"/>
              <a:gd name="connsiteY78" fmla="*/ 477520 h 2499360"/>
              <a:gd name="connsiteX79" fmla="*/ 5212080 w 6725920"/>
              <a:gd name="connsiteY79" fmla="*/ 528320 h 2499360"/>
              <a:gd name="connsiteX80" fmla="*/ 5232400 w 6725920"/>
              <a:gd name="connsiteY80" fmla="*/ 568960 h 2499360"/>
              <a:gd name="connsiteX81" fmla="*/ 5252720 w 6725920"/>
              <a:gd name="connsiteY81" fmla="*/ 599440 h 2499360"/>
              <a:gd name="connsiteX82" fmla="*/ 5262880 w 6725920"/>
              <a:gd name="connsiteY82" fmla="*/ 629920 h 2499360"/>
              <a:gd name="connsiteX83" fmla="*/ 5293360 w 6725920"/>
              <a:gd name="connsiteY83" fmla="*/ 650240 h 2499360"/>
              <a:gd name="connsiteX84" fmla="*/ 5313680 w 6725920"/>
              <a:gd name="connsiteY84" fmla="*/ 731520 h 2499360"/>
              <a:gd name="connsiteX85" fmla="*/ 5354320 w 6725920"/>
              <a:gd name="connsiteY85" fmla="*/ 782320 h 2499360"/>
              <a:gd name="connsiteX86" fmla="*/ 5445760 w 6725920"/>
              <a:gd name="connsiteY86" fmla="*/ 914400 h 2499360"/>
              <a:gd name="connsiteX87" fmla="*/ 5516880 w 6725920"/>
              <a:gd name="connsiteY87" fmla="*/ 1005840 h 2499360"/>
              <a:gd name="connsiteX88" fmla="*/ 5598160 w 6725920"/>
              <a:gd name="connsiteY88" fmla="*/ 1148080 h 2499360"/>
              <a:gd name="connsiteX89" fmla="*/ 5628640 w 6725920"/>
              <a:gd name="connsiteY89" fmla="*/ 1198880 h 2499360"/>
              <a:gd name="connsiteX90" fmla="*/ 5648960 w 6725920"/>
              <a:gd name="connsiteY90" fmla="*/ 1229360 h 2499360"/>
              <a:gd name="connsiteX91" fmla="*/ 5679440 w 6725920"/>
              <a:gd name="connsiteY91" fmla="*/ 1239520 h 2499360"/>
              <a:gd name="connsiteX92" fmla="*/ 5709920 w 6725920"/>
              <a:gd name="connsiteY92" fmla="*/ 1270000 h 2499360"/>
              <a:gd name="connsiteX93" fmla="*/ 5852160 w 6725920"/>
              <a:gd name="connsiteY93" fmla="*/ 1351280 h 2499360"/>
              <a:gd name="connsiteX94" fmla="*/ 5923280 w 6725920"/>
              <a:gd name="connsiteY94" fmla="*/ 1432560 h 2499360"/>
              <a:gd name="connsiteX95" fmla="*/ 5994400 w 6725920"/>
              <a:gd name="connsiteY95" fmla="*/ 1493520 h 2499360"/>
              <a:gd name="connsiteX96" fmla="*/ 6085840 w 6725920"/>
              <a:gd name="connsiteY96" fmla="*/ 1656080 h 2499360"/>
              <a:gd name="connsiteX97" fmla="*/ 6096000 w 6725920"/>
              <a:gd name="connsiteY97" fmla="*/ 1686560 h 2499360"/>
              <a:gd name="connsiteX98" fmla="*/ 6106160 w 6725920"/>
              <a:gd name="connsiteY98" fmla="*/ 1747520 h 2499360"/>
              <a:gd name="connsiteX99" fmla="*/ 6187440 w 6725920"/>
              <a:gd name="connsiteY99" fmla="*/ 1778000 h 2499360"/>
              <a:gd name="connsiteX100" fmla="*/ 6217920 w 6725920"/>
              <a:gd name="connsiteY100" fmla="*/ 1818640 h 2499360"/>
              <a:gd name="connsiteX101" fmla="*/ 6248400 w 6725920"/>
              <a:gd name="connsiteY101" fmla="*/ 1838960 h 2499360"/>
              <a:gd name="connsiteX102" fmla="*/ 6238240 w 6725920"/>
              <a:gd name="connsiteY102" fmla="*/ 1869440 h 2499360"/>
              <a:gd name="connsiteX103" fmla="*/ 6238240 w 6725920"/>
              <a:gd name="connsiteY103" fmla="*/ 1950720 h 2499360"/>
              <a:gd name="connsiteX104" fmla="*/ 6197600 w 6725920"/>
              <a:gd name="connsiteY104" fmla="*/ 1960880 h 2499360"/>
              <a:gd name="connsiteX105" fmla="*/ 6207760 w 6725920"/>
              <a:gd name="connsiteY105" fmla="*/ 2052320 h 2499360"/>
              <a:gd name="connsiteX106" fmla="*/ 6238240 w 6725920"/>
              <a:gd name="connsiteY106" fmla="*/ 2062480 h 2499360"/>
              <a:gd name="connsiteX107" fmla="*/ 6258560 w 6725920"/>
              <a:gd name="connsiteY107" fmla="*/ 2092960 h 2499360"/>
              <a:gd name="connsiteX108" fmla="*/ 6268720 w 6725920"/>
              <a:gd name="connsiteY108" fmla="*/ 2174240 h 2499360"/>
              <a:gd name="connsiteX109" fmla="*/ 6309360 w 6725920"/>
              <a:gd name="connsiteY109" fmla="*/ 2245360 h 2499360"/>
              <a:gd name="connsiteX110" fmla="*/ 6339840 w 6725920"/>
              <a:gd name="connsiteY110" fmla="*/ 2235200 h 2499360"/>
              <a:gd name="connsiteX111" fmla="*/ 6431280 w 6725920"/>
              <a:gd name="connsiteY111" fmla="*/ 2275840 h 2499360"/>
              <a:gd name="connsiteX112" fmla="*/ 6492240 w 6725920"/>
              <a:gd name="connsiteY112" fmla="*/ 2316480 h 2499360"/>
              <a:gd name="connsiteX113" fmla="*/ 6614160 w 6725920"/>
              <a:gd name="connsiteY113" fmla="*/ 2407920 h 2499360"/>
              <a:gd name="connsiteX114" fmla="*/ 6654800 w 6725920"/>
              <a:gd name="connsiteY114" fmla="*/ 2418080 h 2499360"/>
              <a:gd name="connsiteX115" fmla="*/ 6685280 w 6725920"/>
              <a:gd name="connsiteY115" fmla="*/ 2448560 h 2499360"/>
              <a:gd name="connsiteX116" fmla="*/ 6725920 w 6725920"/>
              <a:gd name="connsiteY116"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725920" h="2499360">
                <a:moveTo>
                  <a:pt x="0" y="1290320"/>
                </a:moveTo>
                <a:cubicBezTo>
                  <a:pt x="30480" y="1286933"/>
                  <a:pt x="62346" y="1289858"/>
                  <a:pt x="91440" y="1280160"/>
                </a:cubicBezTo>
                <a:cubicBezTo>
                  <a:pt x="105071" y="1275616"/>
                  <a:pt x="110578" y="1258501"/>
                  <a:pt x="121920" y="1249680"/>
                </a:cubicBezTo>
                <a:cubicBezTo>
                  <a:pt x="174323" y="1208922"/>
                  <a:pt x="167372" y="1214209"/>
                  <a:pt x="213360" y="1198880"/>
                </a:cubicBezTo>
                <a:cubicBezTo>
                  <a:pt x="257387" y="1202267"/>
                  <a:pt x="301654" y="1203329"/>
                  <a:pt x="345440" y="1209040"/>
                </a:cubicBezTo>
                <a:cubicBezTo>
                  <a:pt x="379687" y="1213507"/>
                  <a:pt x="447040" y="1229360"/>
                  <a:pt x="447040" y="1229360"/>
                </a:cubicBezTo>
                <a:cubicBezTo>
                  <a:pt x="457200" y="1236133"/>
                  <a:pt x="469703" y="1240299"/>
                  <a:pt x="477520" y="1249680"/>
                </a:cubicBezTo>
                <a:cubicBezTo>
                  <a:pt x="503283" y="1280595"/>
                  <a:pt x="500478" y="1313669"/>
                  <a:pt x="508000" y="1351280"/>
                </a:cubicBezTo>
                <a:cubicBezTo>
                  <a:pt x="510738" y="1364972"/>
                  <a:pt x="514324" y="1378494"/>
                  <a:pt x="518160" y="1391920"/>
                </a:cubicBezTo>
                <a:cubicBezTo>
                  <a:pt x="524157" y="1412910"/>
                  <a:pt x="532428" y="1445848"/>
                  <a:pt x="558800" y="1452880"/>
                </a:cubicBezTo>
                <a:cubicBezTo>
                  <a:pt x="598204" y="1463388"/>
                  <a:pt x="640080" y="1459653"/>
                  <a:pt x="680720" y="1463040"/>
                </a:cubicBezTo>
                <a:cubicBezTo>
                  <a:pt x="690880" y="1469813"/>
                  <a:pt x="700278" y="1477899"/>
                  <a:pt x="711200" y="1483360"/>
                </a:cubicBezTo>
                <a:cubicBezTo>
                  <a:pt x="757022" y="1506271"/>
                  <a:pt x="728484" y="1477444"/>
                  <a:pt x="772160" y="1513840"/>
                </a:cubicBezTo>
                <a:cubicBezTo>
                  <a:pt x="800462" y="1537425"/>
                  <a:pt x="810696" y="1555062"/>
                  <a:pt x="833120" y="1584960"/>
                </a:cubicBezTo>
                <a:cubicBezTo>
                  <a:pt x="836507" y="1595120"/>
                  <a:pt x="838491" y="1605861"/>
                  <a:pt x="843280" y="1615440"/>
                </a:cubicBezTo>
                <a:cubicBezTo>
                  <a:pt x="848741" y="1626362"/>
                  <a:pt x="862085" y="1633803"/>
                  <a:pt x="863600" y="1645920"/>
                </a:cubicBezTo>
                <a:cubicBezTo>
                  <a:pt x="864675" y="1654519"/>
                  <a:pt x="846329" y="1725163"/>
                  <a:pt x="843280" y="1737360"/>
                </a:cubicBezTo>
                <a:cubicBezTo>
                  <a:pt x="846667" y="1764453"/>
                  <a:pt x="826835" y="1812500"/>
                  <a:pt x="853440" y="1818640"/>
                </a:cubicBezTo>
                <a:cubicBezTo>
                  <a:pt x="959256" y="1843059"/>
                  <a:pt x="1505737" y="1821605"/>
                  <a:pt x="1615440" y="1818640"/>
                </a:cubicBezTo>
                <a:cubicBezTo>
                  <a:pt x="1618827" y="1808480"/>
                  <a:pt x="1617237" y="1794850"/>
                  <a:pt x="1625600" y="1788160"/>
                </a:cubicBezTo>
                <a:cubicBezTo>
                  <a:pt x="1636504" y="1779437"/>
                  <a:pt x="1652814" y="1781836"/>
                  <a:pt x="1666240" y="1778000"/>
                </a:cubicBezTo>
                <a:cubicBezTo>
                  <a:pt x="1703046" y="1767484"/>
                  <a:pt x="1693804" y="1769784"/>
                  <a:pt x="1727200" y="1747520"/>
                </a:cubicBezTo>
                <a:lnTo>
                  <a:pt x="1747520" y="1686560"/>
                </a:lnTo>
                <a:cubicBezTo>
                  <a:pt x="1757703" y="1656012"/>
                  <a:pt x="1756116" y="1651861"/>
                  <a:pt x="1778000" y="1625600"/>
                </a:cubicBezTo>
                <a:cubicBezTo>
                  <a:pt x="1787198" y="1614562"/>
                  <a:pt x="1800129" y="1606812"/>
                  <a:pt x="1808480" y="1595120"/>
                </a:cubicBezTo>
                <a:cubicBezTo>
                  <a:pt x="1817283" y="1582795"/>
                  <a:pt x="1818090" y="1565190"/>
                  <a:pt x="1828800" y="1554480"/>
                </a:cubicBezTo>
                <a:cubicBezTo>
                  <a:pt x="1882269" y="1501011"/>
                  <a:pt x="1884011" y="1524936"/>
                  <a:pt x="1940560" y="1493520"/>
                </a:cubicBezTo>
                <a:cubicBezTo>
                  <a:pt x="1955362" y="1485296"/>
                  <a:pt x="1967111" y="1472433"/>
                  <a:pt x="1981200" y="1463040"/>
                </a:cubicBezTo>
                <a:cubicBezTo>
                  <a:pt x="2007784" y="1445317"/>
                  <a:pt x="2035270" y="1428985"/>
                  <a:pt x="2062480" y="1412240"/>
                </a:cubicBezTo>
                <a:cubicBezTo>
                  <a:pt x="2079298" y="1401890"/>
                  <a:pt x="2099316" y="1395724"/>
                  <a:pt x="2113280" y="1381760"/>
                </a:cubicBezTo>
                <a:cubicBezTo>
                  <a:pt x="2152394" y="1342646"/>
                  <a:pt x="2131805" y="1359250"/>
                  <a:pt x="2174240" y="1330960"/>
                </a:cubicBezTo>
                <a:cubicBezTo>
                  <a:pt x="2177627" y="1320800"/>
                  <a:pt x="2176827" y="1308053"/>
                  <a:pt x="2184400" y="1300480"/>
                </a:cubicBezTo>
                <a:cubicBezTo>
                  <a:pt x="2191973" y="1292907"/>
                  <a:pt x="2214880" y="1279610"/>
                  <a:pt x="2214880" y="1290320"/>
                </a:cubicBezTo>
                <a:lnTo>
                  <a:pt x="2184400" y="1320800"/>
                </a:lnTo>
                <a:cubicBezTo>
                  <a:pt x="2181745" y="1320136"/>
                  <a:pt x="2119905" y="1305780"/>
                  <a:pt x="2113280" y="1300480"/>
                </a:cubicBezTo>
                <a:cubicBezTo>
                  <a:pt x="2103745" y="1292852"/>
                  <a:pt x="2099733" y="1280160"/>
                  <a:pt x="2092960" y="1270000"/>
                </a:cubicBezTo>
                <a:cubicBezTo>
                  <a:pt x="2096347" y="1185333"/>
                  <a:pt x="2091137" y="1099883"/>
                  <a:pt x="2103120" y="1016000"/>
                </a:cubicBezTo>
                <a:cubicBezTo>
                  <a:pt x="2105152" y="1001776"/>
                  <a:pt x="2121645" y="993490"/>
                  <a:pt x="2133600" y="985520"/>
                </a:cubicBezTo>
                <a:cubicBezTo>
                  <a:pt x="2141176" y="980469"/>
                  <a:pt x="2200825" y="965539"/>
                  <a:pt x="2204720" y="965200"/>
                </a:cubicBezTo>
                <a:cubicBezTo>
                  <a:pt x="2268913" y="959618"/>
                  <a:pt x="2333413" y="958427"/>
                  <a:pt x="2397760" y="955040"/>
                </a:cubicBezTo>
                <a:cubicBezTo>
                  <a:pt x="2498996" y="929731"/>
                  <a:pt x="2368323" y="959990"/>
                  <a:pt x="2570480" y="934720"/>
                </a:cubicBezTo>
                <a:cubicBezTo>
                  <a:pt x="2617797" y="928805"/>
                  <a:pt x="2586060" y="921257"/>
                  <a:pt x="2631440" y="904240"/>
                </a:cubicBezTo>
                <a:cubicBezTo>
                  <a:pt x="2647609" y="898177"/>
                  <a:pt x="2665383" y="897826"/>
                  <a:pt x="2682240" y="894080"/>
                </a:cubicBezTo>
                <a:cubicBezTo>
                  <a:pt x="2695871" y="891051"/>
                  <a:pt x="2708955" y="884952"/>
                  <a:pt x="2722880" y="883920"/>
                </a:cubicBezTo>
                <a:cubicBezTo>
                  <a:pt x="2800634" y="878160"/>
                  <a:pt x="2878667" y="877147"/>
                  <a:pt x="2956560" y="873760"/>
                </a:cubicBezTo>
                <a:cubicBezTo>
                  <a:pt x="2966720" y="870373"/>
                  <a:pt x="2980815" y="872315"/>
                  <a:pt x="2987040" y="863600"/>
                </a:cubicBezTo>
                <a:cubicBezTo>
                  <a:pt x="2999490" y="846171"/>
                  <a:pt x="2998661" y="822213"/>
                  <a:pt x="3007360" y="802640"/>
                </a:cubicBezTo>
                <a:cubicBezTo>
                  <a:pt x="3012319" y="791482"/>
                  <a:pt x="3020907" y="782320"/>
                  <a:pt x="3027680" y="772160"/>
                </a:cubicBezTo>
                <a:cubicBezTo>
                  <a:pt x="3031067" y="751840"/>
                  <a:pt x="3026413" y="728340"/>
                  <a:pt x="3037840" y="711200"/>
                </a:cubicBezTo>
                <a:cubicBezTo>
                  <a:pt x="3048794" y="694769"/>
                  <a:pt x="3070977" y="689551"/>
                  <a:pt x="3088640" y="680720"/>
                </a:cubicBezTo>
                <a:cubicBezTo>
                  <a:pt x="3098219" y="675931"/>
                  <a:pt x="3109276" y="674779"/>
                  <a:pt x="3119120" y="670560"/>
                </a:cubicBezTo>
                <a:cubicBezTo>
                  <a:pt x="3133041" y="664594"/>
                  <a:pt x="3145148" y="654225"/>
                  <a:pt x="3159760" y="650240"/>
                </a:cubicBezTo>
                <a:cubicBezTo>
                  <a:pt x="3182864" y="643939"/>
                  <a:pt x="3207173" y="643467"/>
                  <a:pt x="3230880" y="640080"/>
                </a:cubicBezTo>
                <a:cubicBezTo>
                  <a:pt x="3241040" y="633307"/>
                  <a:pt x="3252726" y="628394"/>
                  <a:pt x="3261360" y="619760"/>
                </a:cubicBezTo>
                <a:cubicBezTo>
                  <a:pt x="3336973" y="544147"/>
                  <a:pt x="3250488" y="606688"/>
                  <a:pt x="3322320" y="558800"/>
                </a:cubicBezTo>
                <a:cubicBezTo>
                  <a:pt x="3329093" y="548640"/>
                  <a:pt x="3333450" y="536361"/>
                  <a:pt x="3342640" y="528320"/>
                </a:cubicBezTo>
                <a:cubicBezTo>
                  <a:pt x="3361019" y="512238"/>
                  <a:pt x="3403600" y="487680"/>
                  <a:pt x="3403600" y="487680"/>
                </a:cubicBezTo>
                <a:cubicBezTo>
                  <a:pt x="3400213" y="470747"/>
                  <a:pt x="3399503" y="453049"/>
                  <a:pt x="3393440" y="436880"/>
                </a:cubicBezTo>
                <a:cubicBezTo>
                  <a:pt x="3389153" y="425447"/>
                  <a:pt x="3377930" y="417623"/>
                  <a:pt x="3373120" y="406400"/>
                </a:cubicBezTo>
                <a:cubicBezTo>
                  <a:pt x="3367619" y="393565"/>
                  <a:pt x="3366347" y="379307"/>
                  <a:pt x="3362960" y="365760"/>
                </a:cubicBezTo>
                <a:cubicBezTo>
                  <a:pt x="3369733" y="355600"/>
                  <a:pt x="3372678" y="341338"/>
                  <a:pt x="3383280" y="335280"/>
                </a:cubicBezTo>
                <a:cubicBezTo>
                  <a:pt x="3398273" y="326712"/>
                  <a:pt x="3417223" y="328866"/>
                  <a:pt x="3434080" y="325120"/>
                </a:cubicBezTo>
                <a:cubicBezTo>
                  <a:pt x="3447711" y="322091"/>
                  <a:pt x="3461173" y="318347"/>
                  <a:pt x="3474720" y="314960"/>
                </a:cubicBezTo>
                <a:cubicBezTo>
                  <a:pt x="3547298" y="266574"/>
                  <a:pt x="3511988" y="280243"/>
                  <a:pt x="3576320" y="264160"/>
                </a:cubicBezTo>
                <a:cubicBezTo>
                  <a:pt x="3809468" y="69870"/>
                  <a:pt x="3606263" y="234082"/>
                  <a:pt x="3769360" y="111760"/>
                </a:cubicBezTo>
                <a:cubicBezTo>
                  <a:pt x="3786708" y="98749"/>
                  <a:pt x="3801565" y="82277"/>
                  <a:pt x="3820160" y="71120"/>
                </a:cubicBezTo>
                <a:cubicBezTo>
                  <a:pt x="3835346" y="62008"/>
                  <a:pt x="3880411" y="47650"/>
                  <a:pt x="3901440" y="40640"/>
                </a:cubicBezTo>
                <a:cubicBezTo>
                  <a:pt x="3931920" y="44027"/>
                  <a:pt x="3962260" y="52501"/>
                  <a:pt x="3992880" y="50800"/>
                </a:cubicBezTo>
                <a:cubicBezTo>
                  <a:pt x="4024055" y="49068"/>
                  <a:pt x="4053703" y="36603"/>
                  <a:pt x="4084320" y="30480"/>
                </a:cubicBezTo>
                <a:cubicBezTo>
                  <a:pt x="4104520" y="26440"/>
                  <a:pt x="4124919" y="23452"/>
                  <a:pt x="4145280" y="20320"/>
                </a:cubicBezTo>
                <a:cubicBezTo>
                  <a:pt x="4206039" y="10972"/>
                  <a:pt x="4235269" y="7801"/>
                  <a:pt x="4297680" y="0"/>
                </a:cubicBezTo>
                <a:cubicBezTo>
                  <a:pt x="4409440" y="3387"/>
                  <a:pt x="4521677" y="-697"/>
                  <a:pt x="4632960" y="10160"/>
                </a:cubicBezTo>
                <a:cubicBezTo>
                  <a:pt x="4661759" y="12970"/>
                  <a:pt x="4687798" y="28888"/>
                  <a:pt x="4714240" y="40640"/>
                </a:cubicBezTo>
                <a:cubicBezTo>
                  <a:pt x="4748841" y="56018"/>
                  <a:pt x="4783372" y="71959"/>
                  <a:pt x="4815840" y="91440"/>
                </a:cubicBezTo>
                <a:cubicBezTo>
                  <a:pt x="4937434" y="164396"/>
                  <a:pt x="4886754" y="144625"/>
                  <a:pt x="4978400" y="213360"/>
                </a:cubicBezTo>
                <a:cubicBezTo>
                  <a:pt x="4997937" y="228013"/>
                  <a:pt x="5019040" y="240453"/>
                  <a:pt x="5039360" y="254000"/>
                </a:cubicBezTo>
                <a:cubicBezTo>
                  <a:pt x="5049520" y="270933"/>
                  <a:pt x="5060250" y="287538"/>
                  <a:pt x="5069840" y="304800"/>
                </a:cubicBezTo>
                <a:cubicBezTo>
                  <a:pt x="5089883" y="340878"/>
                  <a:pt x="5099816" y="375416"/>
                  <a:pt x="5130800" y="406400"/>
                </a:cubicBezTo>
                <a:cubicBezTo>
                  <a:pt x="5153900" y="429500"/>
                  <a:pt x="5175468" y="448194"/>
                  <a:pt x="5191760" y="477520"/>
                </a:cubicBezTo>
                <a:cubicBezTo>
                  <a:pt x="5200617" y="493463"/>
                  <a:pt x="5204673" y="511654"/>
                  <a:pt x="5212080" y="528320"/>
                </a:cubicBezTo>
                <a:cubicBezTo>
                  <a:pt x="5218231" y="542160"/>
                  <a:pt x="5224886" y="555810"/>
                  <a:pt x="5232400" y="568960"/>
                </a:cubicBezTo>
                <a:cubicBezTo>
                  <a:pt x="5238458" y="579562"/>
                  <a:pt x="5247259" y="588518"/>
                  <a:pt x="5252720" y="599440"/>
                </a:cubicBezTo>
                <a:cubicBezTo>
                  <a:pt x="5257509" y="609019"/>
                  <a:pt x="5256190" y="621557"/>
                  <a:pt x="5262880" y="629920"/>
                </a:cubicBezTo>
                <a:cubicBezTo>
                  <a:pt x="5270508" y="639455"/>
                  <a:pt x="5283200" y="643467"/>
                  <a:pt x="5293360" y="650240"/>
                </a:cubicBezTo>
                <a:cubicBezTo>
                  <a:pt x="5300133" y="677333"/>
                  <a:pt x="5301977" y="706163"/>
                  <a:pt x="5313680" y="731520"/>
                </a:cubicBezTo>
                <a:cubicBezTo>
                  <a:pt x="5322767" y="751209"/>
                  <a:pt x="5341623" y="764740"/>
                  <a:pt x="5354320" y="782320"/>
                </a:cubicBezTo>
                <a:cubicBezTo>
                  <a:pt x="5385672" y="825730"/>
                  <a:pt x="5414265" y="871094"/>
                  <a:pt x="5445760" y="914400"/>
                </a:cubicBezTo>
                <a:cubicBezTo>
                  <a:pt x="5468472" y="945628"/>
                  <a:pt x="5501197" y="970554"/>
                  <a:pt x="5516880" y="1005840"/>
                </a:cubicBezTo>
                <a:cubicBezTo>
                  <a:pt x="5586884" y="1163348"/>
                  <a:pt x="5523319" y="1041164"/>
                  <a:pt x="5598160" y="1148080"/>
                </a:cubicBezTo>
                <a:cubicBezTo>
                  <a:pt x="5609484" y="1164258"/>
                  <a:pt x="5618174" y="1182134"/>
                  <a:pt x="5628640" y="1198880"/>
                </a:cubicBezTo>
                <a:cubicBezTo>
                  <a:pt x="5635112" y="1209235"/>
                  <a:pt x="5639425" y="1221732"/>
                  <a:pt x="5648960" y="1229360"/>
                </a:cubicBezTo>
                <a:cubicBezTo>
                  <a:pt x="5657323" y="1236050"/>
                  <a:pt x="5669280" y="1236133"/>
                  <a:pt x="5679440" y="1239520"/>
                </a:cubicBezTo>
                <a:cubicBezTo>
                  <a:pt x="5689600" y="1249680"/>
                  <a:pt x="5697965" y="1262030"/>
                  <a:pt x="5709920" y="1270000"/>
                </a:cubicBezTo>
                <a:cubicBezTo>
                  <a:pt x="5787681" y="1321841"/>
                  <a:pt x="5768175" y="1278493"/>
                  <a:pt x="5852160" y="1351280"/>
                </a:cubicBezTo>
                <a:cubicBezTo>
                  <a:pt x="5879365" y="1374858"/>
                  <a:pt x="5897824" y="1407104"/>
                  <a:pt x="5923280" y="1432560"/>
                </a:cubicBezTo>
                <a:cubicBezTo>
                  <a:pt x="5945358" y="1454638"/>
                  <a:pt x="5970693" y="1473200"/>
                  <a:pt x="5994400" y="1493520"/>
                </a:cubicBezTo>
                <a:cubicBezTo>
                  <a:pt x="6003967" y="1509920"/>
                  <a:pt x="6066750" y="1611537"/>
                  <a:pt x="6085840" y="1656080"/>
                </a:cubicBezTo>
                <a:cubicBezTo>
                  <a:pt x="6090059" y="1665924"/>
                  <a:pt x="6093677" y="1676105"/>
                  <a:pt x="6096000" y="1686560"/>
                </a:cubicBezTo>
                <a:cubicBezTo>
                  <a:pt x="6100469" y="1706670"/>
                  <a:pt x="6093800" y="1731040"/>
                  <a:pt x="6106160" y="1747520"/>
                </a:cubicBezTo>
                <a:cubicBezTo>
                  <a:pt x="6110210" y="1752919"/>
                  <a:pt x="6172950" y="1773170"/>
                  <a:pt x="6187440" y="1778000"/>
                </a:cubicBezTo>
                <a:cubicBezTo>
                  <a:pt x="6197600" y="1791547"/>
                  <a:pt x="6205946" y="1806666"/>
                  <a:pt x="6217920" y="1818640"/>
                </a:cubicBezTo>
                <a:cubicBezTo>
                  <a:pt x="6226554" y="1827274"/>
                  <a:pt x="6243865" y="1827623"/>
                  <a:pt x="6248400" y="1838960"/>
                </a:cubicBezTo>
                <a:cubicBezTo>
                  <a:pt x="6252377" y="1848904"/>
                  <a:pt x="6241627" y="1859280"/>
                  <a:pt x="6238240" y="1869440"/>
                </a:cubicBezTo>
                <a:cubicBezTo>
                  <a:pt x="6246981" y="1895664"/>
                  <a:pt x="6261593" y="1922696"/>
                  <a:pt x="6238240" y="1950720"/>
                </a:cubicBezTo>
                <a:cubicBezTo>
                  <a:pt x="6229301" y="1961447"/>
                  <a:pt x="6211147" y="1957493"/>
                  <a:pt x="6197600" y="1960880"/>
                </a:cubicBezTo>
                <a:cubicBezTo>
                  <a:pt x="6200987" y="1991360"/>
                  <a:pt x="6196370" y="2023846"/>
                  <a:pt x="6207760" y="2052320"/>
                </a:cubicBezTo>
                <a:cubicBezTo>
                  <a:pt x="6211737" y="2062264"/>
                  <a:pt x="6229877" y="2055790"/>
                  <a:pt x="6238240" y="2062480"/>
                </a:cubicBezTo>
                <a:cubicBezTo>
                  <a:pt x="6247775" y="2070108"/>
                  <a:pt x="6251787" y="2082800"/>
                  <a:pt x="6258560" y="2092960"/>
                </a:cubicBezTo>
                <a:cubicBezTo>
                  <a:pt x="6261947" y="2120053"/>
                  <a:pt x="6262098" y="2147751"/>
                  <a:pt x="6268720" y="2174240"/>
                </a:cubicBezTo>
                <a:cubicBezTo>
                  <a:pt x="6273876" y="2194865"/>
                  <a:pt x="6297267" y="2227220"/>
                  <a:pt x="6309360" y="2245360"/>
                </a:cubicBezTo>
                <a:cubicBezTo>
                  <a:pt x="6319520" y="2241973"/>
                  <a:pt x="6329213" y="2233872"/>
                  <a:pt x="6339840" y="2235200"/>
                </a:cubicBezTo>
                <a:cubicBezTo>
                  <a:pt x="6352713" y="2236809"/>
                  <a:pt x="6417503" y="2267574"/>
                  <a:pt x="6431280" y="2275840"/>
                </a:cubicBezTo>
                <a:cubicBezTo>
                  <a:pt x="6452221" y="2288405"/>
                  <a:pt x="6472703" y="2301827"/>
                  <a:pt x="6492240" y="2316480"/>
                </a:cubicBezTo>
                <a:cubicBezTo>
                  <a:pt x="6538627" y="2351270"/>
                  <a:pt x="6561969" y="2381824"/>
                  <a:pt x="6614160" y="2407920"/>
                </a:cubicBezTo>
                <a:cubicBezTo>
                  <a:pt x="6626649" y="2414165"/>
                  <a:pt x="6641253" y="2414693"/>
                  <a:pt x="6654800" y="2418080"/>
                </a:cubicBezTo>
                <a:cubicBezTo>
                  <a:pt x="6664960" y="2428240"/>
                  <a:pt x="6675929" y="2437651"/>
                  <a:pt x="6685280" y="2448560"/>
                </a:cubicBezTo>
                <a:cubicBezTo>
                  <a:pt x="6751987" y="2526385"/>
                  <a:pt x="6694352" y="2467792"/>
                  <a:pt x="672592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3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Decision Boundary Perspective…</a:t>
            </a: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327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12147" y="4947978"/>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6" name="Oval 5"/>
          <p:cNvSpPr/>
          <p:nvPr/>
        </p:nvSpPr>
        <p:spPr>
          <a:xfrm>
            <a:off x="4446940" y="2797810"/>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 name="Oval 6"/>
          <p:cNvSpPr/>
          <p:nvPr/>
        </p:nvSpPr>
        <p:spPr>
          <a:xfrm>
            <a:off x="4285030" y="3534502"/>
            <a:ext cx="32220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 name="Oval 7"/>
          <p:cNvSpPr/>
          <p:nvPr/>
        </p:nvSpPr>
        <p:spPr>
          <a:xfrm>
            <a:off x="4757808" y="3108677"/>
            <a:ext cx="320582" cy="41449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9" name="Oval 8"/>
          <p:cNvSpPr/>
          <p:nvPr/>
        </p:nvSpPr>
        <p:spPr>
          <a:xfrm>
            <a:off x="4607232" y="3989469"/>
            <a:ext cx="320582"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0" name="Oval 9"/>
          <p:cNvSpPr/>
          <p:nvPr/>
        </p:nvSpPr>
        <p:spPr>
          <a:xfrm>
            <a:off x="5068676" y="3419545"/>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1" name="Oval 10"/>
          <p:cNvSpPr/>
          <p:nvPr/>
        </p:nvSpPr>
        <p:spPr>
          <a:xfrm>
            <a:off x="4072926" y="419833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2" name="Oval 11"/>
          <p:cNvSpPr/>
          <p:nvPr/>
        </p:nvSpPr>
        <p:spPr>
          <a:xfrm>
            <a:off x="3554813" y="3327257"/>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3" name="Oval 12"/>
          <p:cNvSpPr/>
          <p:nvPr/>
        </p:nvSpPr>
        <p:spPr>
          <a:xfrm>
            <a:off x="5342303" y="2456179"/>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4" name="Oval 13"/>
          <p:cNvSpPr/>
          <p:nvPr/>
        </p:nvSpPr>
        <p:spPr>
          <a:xfrm>
            <a:off x="3477096" y="4582061"/>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5" name="Oval 14"/>
          <p:cNvSpPr/>
          <p:nvPr/>
        </p:nvSpPr>
        <p:spPr>
          <a:xfrm>
            <a:off x="3389666" y="3970040"/>
            <a:ext cx="320582" cy="416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6" name="Oval 15"/>
          <p:cNvSpPr/>
          <p:nvPr/>
        </p:nvSpPr>
        <p:spPr>
          <a:xfrm>
            <a:off x="6223095" y="2310460"/>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7" name="Oval 16"/>
          <p:cNvSpPr/>
          <p:nvPr/>
        </p:nvSpPr>
        <p:spPr>
          <a:xfrm>
            <a:off x="6726637" y="263266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8" name="Oval 17"/>
          <p:cNvSpPr/>
          <p:nvPr/>
        </p:nvSpPr>
        <p:spPr>
          <a:xfrm>
            <a:off x="6564727" y="3367734"/>
            <a:ext cx="322202"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9" name="Oval 18"/>
          <p:cNvSpPr/>
          <p:nvPr/>
        </p:nvSpPr>
        <p:spPr>
          <a:xfrm>
            <a:off x="7037505" y="2943529"/>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0" name="Oval 19"/>
          <p:cNvSpPr/>
          <p:nvPr/>
        </p:nvSpPr>
        <p:spPr>
          <a:xfrm>
            <a:off x="6886929" y="382432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1" name="Oval 20"/>
          <p:cNvSpPr/>
          <p:nvPr/>
        </p:nvSpPr>
        <p:spPr>
          <a:xfrm>
            <a:off x="7348373" y="3254397"/>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2" name="Oval 21"/>
          <p:cNvSpPr/>
          <p:nvPr/>
        </p:nvSpPr>
        <p:spPr>
          <a:xfrm>
            <a:off x="6352623" y="4031566"/>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3" name="Oval 22"/>
          <p:cNvSpPr/>
          <p:nvPr/>
        </p:nvSpPr>
        <p:spPr>
          <a:xfrm>
            <a:off x="5834510" y="3160489"/>
            <a:ext cx="322201"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4" name="Oval 23"/>
          <p:cNvSpPr/>
          <p:nvPr/>
        </p:nvSpPr>
        <p:spPr>
          <a:xfrm>
            <a:off x="5721175" y="2642376"/>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5" name="Oval 24"/>
          <p:cNvSpPr/>
          <p:nvPr/>
        </p:nvSpPr>
        <p:spPr>
          <a:xfrm>
            <a:off x="5068676" y="4531871"/>
            <a:ext cx="320582" cy="41610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6" name="Oval 25"/>
          <p:cNvSpPr/>
          <p:nvPr/>
        </p:nvSpPr>
        <p:spPr>
          <a:xfrm>
            <a:off x="5502595" y="4117379"/>
            <a:ext cx="32220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7" name="Oval 26"/>
          <p:cNvSpPr/>
          <p:nvPr/>
        </p:nvSpPr>
        <p:spPr>
          <a:xfrm>
            <a:off x="5876609" y="4716447"/>
            <a:ext cx="320582" cy="414490"/>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8" name="Oval 27"/>
          <p:cNvSpPr/>
          <p:nvPr/>
        </p:nvSpPr>
        <p:spPr>
          <a:xfrm>
            <a:off x="5716317" y="2227885"/>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9" name="Oval 28"/>
          <p:cNvSpPr/>
          <p:nvPr/>
        </p:nvSpPr>
        <p:spPr>
          <a:xfrm>
            <a:off x="6430340" y="293381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cxnSp>
        <p:nvCxnSpPr>
          <p:cNvPr id="33" name="Straight Arrow Connector 32"/>
          <p:cNvCxnSpPr/>
          <p:nvPr/>
        </p:nvCxnSpPr>
        <p:spPr>
          <a:xfrm flipV="1">
            <a:off x="9192530" y="4405581"/>
            <a:ext cx="103623" cy="331916"/>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9067860" y="4735876"/>
            <a:ext cx="113337" cy="35458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43807" y="1368143"/>
            <a:ext cx="6555484"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Present a training instance / adjust the weights</a:t>
            </a:r>
          </a:p>
        </p:txBody>
      </p:sp>
      <p:sp>
        <p:nvSpPr>
          <p:cNvPr id="4" name="Freeform 3"/>
          <p:cNvSpPr/>
          <p:nvPr/>
        </p:nvSpPr>
        <p:spPr>
          <a:xfrm>
            <a:off x="2581732" y="2414082"/>
            <a:ext cx="6787280" cy="2550087"/>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3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Decision Boundary Perspective…</a:t>
            </a: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168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12147" y="4947978"/>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6" name="Oval 5"/>
          <p:cNvSpPr/>
          <p:nvPr/>
        </p:nvSpPr>
        <p:spPr>
          <a:xfrm>
            <a:off x="4446940" y="2797810"/>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 name="Oval 6"/>
          <p:cNvSpPr/>
          <p:nvPr/>
        </p:nvSpPr>
        <p:spPr>
          <a:xfrm>
            <a:off x="4285030" y="3534502"/>
            <a:ext cx="32220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 name="Oval 7"/>
          <p:cNvSpPr/>
          <p:nvPr/>
        </p:nvSpPr>
        <p:spPr>
          <a:xfrm>
            <a:off x="4757808" y="3108677"/>
            <a:ext cx="320582" cy="41449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9" name="Oval 8"/>
          <p:cNvSpPr/>
          <p:nvPr/>
        </p:nvSpPr>
        <p:spPr>
          <a:xfrm>
            <a:off x="4607232" y="3989469"/>
            <a:ext cx="320582"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0" name="Oval 9"/>
          <p:cNvSpPr/>
          <p:nvPr/>
        </p:nvSpPr>
        <p:spPr>
          <a:xfrm>
            <a:off x="5068676" y="3419545"/>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1" name="Oval 10"/>
          <p:cNvSpPr/>
          <p:nvPr/>
        </p:nvSpPr>
        <p:spPr>
          <a:xfrm>
            <a:off x="4072926" y="419833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2" name="Oval 11"/>
          <p:cNvSpPr/>
          <p:nvPr/>
        </p:nvSpPr>
        <p:spPr>
          <a:xfrm>
            <a:off x="3554813" y="3327257"/>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3" name="Oval 12"/>
          <p:cNvSpPr/>
          <p:nvPr/>
        </p:nvSpPr>
        <p:spPr>
          <a:xfrm>
            <a:off x="5342303" y="2456179"/>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4" name="Oval 13"/>
          <p:cNvSpPr/>
          <p:nvPr/>
        </p:nvSpPr>
        <p:spPr>
          <a:xfrm>
            <a:off x="3477096" y="4582061"/>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5" name="Oval 14"/>
          <p:cNvSpPr/>
          <p:nvPr/>
        </p:nvSpPr>
        <p:spPr>
          <a:xfrm>
            <a:off x="3389666" y="3970040"/>
            <a:ext cx="320582" cy="416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6" name="Oval 15"/>
          <p:cNvSpPr/>
          <p:nvPr/>
        </p:nvSpPr>
        <p:spPr>
          <a:xfrm>
            <a:off x="6223095" y="2310460"/>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7" name="Oval 16"/>
          <p:cNvSpPr/>
          <p:nvPr/>
        </p:nvSpPr>
        <p:spPr>
          <a:xfrm>
            <a:off x="6726637" y="263266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8" name="Oval 17"/>
          <p:cNvSpPr/>
          <p:nvPr/>
        </p:nvSpPr>
        <p:spPr>
          <a:xfrm>
            <a:off x="6564727" y="3367734"/>
            <a:ext cx="322202" cy="416110"/>
          </a:xfrm>
          <a:prstGeom prst="ellipse">
            <a:avLst/>
          </a:prstGeom>
          <a:solidFill>
            <a:srgbClr val="FFC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9" name="Oval 18"/>
          <p:cNvSpPr/>
          <p:nvPr/>
        </p:nvSpPr>
        <p:spPr>
          <a:xfrm>
            <a:off x="7037505" y="2943529"/>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0" name="Oval 19"/>
          <p:cNvSpPr/>
          <p:nvPr/>
        </p:nvSpPr>
        <p:spPr>
          <a:xfrm>
            <a:off x="6886929" y="382432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1" name="Oval 20"/>
          <p:cNvSpPr/>
          <p:nvPr/>
        </p:nvSpPr>
        <p:spPr>
          <a:xfrm>
            <a:off x="7348373" y="3254397"/>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2" name="Oval 21"/>
          <p:cNvSpPr/>
          <p:nvPr/>
        </p:nvSpPr>
        <p:spPr>
          <a:xfrm>
            <a:off x="6352623" y="4031566"/>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3" name="Oval 22"/>
          <p:cNvSpPr/>
          <p:nvPr/>
        </p:nvSpPr>
        <p:spPr>
          <a:xfrm>
            <a:off x="5834510" y="3160489"/>
            <a:ext cx="322201"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4" name="Oval 23"/>
          <p:cNvSpPr/>
          <p:nvPr/>
        </p:nvSpPr>
        <p:spPr>
          <a:xfrm>
            <a:off x="5721175" y="2642376"/>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5" name="Oval 24"/>
          <p:cNvSpPr/>
          <p:nvPr/>
        </p:nvSpPr>
        <p:spPr>
          <a:xfrm>
            <a:off x="5068676" y="4531871"/>
            <a:ext cx="320582" cy="41610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6" name="Oval 25"/>
          <p:cNvSpPr/>
          <p:nvPr/>
        </p:nvSpPr>
        <p:spPr>
          <a:xfrm>
            <a:off x="5502595" y="4117379"/>
            <a:ext cx="32220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7" name="Oval 26"/>
          <p:cNvSpPr/>
          <p:nvPr/>
        </p:nvSpPr>
        <p:spPr>
          <a:xfrm>
            <a:off x="5876609" y="4716447"/>
            <a:ext cx="320582" cy="41449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8" name="Oval 27"/>
          <p:cNvSpPr/>
          <p:nvPr/>
        </p:nvSpPr>
        <p:spPr>
          <a:xfrm>
            <a:off x="5716317" y="2227885"/>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9" name="Oval 28"/>
          <p:cNvSpPr/>
          <p:nvPr/>
        </p:nvSpPr>
        <p:spPr>
          <a:xfrm>
            <a:off x="6430340" y="293381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cxnSp>
        <p:nvCxnSpPr>
          <p:cNvPr id="33" name="Straight Arrow Connector 32"/>
          <p:cNvCxnSpPr/>
          <p:nvPr/>
        </p:nvCxnSpPr>
        <p:spPr>
          <a:xfrm flipV="1">
            <a:off x="9192530" y="4405581"/>
            <a:ext cx="103623" cy="331916"/>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9067860" y="4735876"/>
            <a:ext cx="113337" cy="35458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6654" name="TextBox 34"/>
          <p:cNvSpPr txBox="1">
            <a:spLocks noChangeArrowheads="1"/>
          </p:cNvSpPr>
          <p:nvPr/>
        </p:nvSpPr>
        <p:spPr bwMode="auto">
          <a:xfrm>
            <a:off x="1943807" y="1368143"/>
            <a:ext cx="6555484"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Present a training instance / adjust the weights</a:t>
            </a:r>
          </a:p>
        </p:txBody>
      </p:sp>
      <p:sp>
        <p:nvSpPr>
          <p:cNvPr id="3" name="Freeform 2"/>
          <p:cNvSpPr/>
          <p:nvPr/>
        </p:nvSpPr>
        <p:spPr>
          <a:xfrm>
            <a:off x="2570400" y="2548468"/>
            <a:ext cx="6881188" cy="2352557"/>
          </a:xfrm>
          <a:custGeom>
            <a:avLst/>
            <a:gdLst>
              <a:gd name="connsiteX0" fmla="*/ 0 w 6746240"/>
              <a:gd name="connsiteY0" fmla="*/ 1280160 h 2306320"/>
              <a:gd name="connsiteX1" fmla="*/ 121920 w 6746240"/>
              <a:gd name="connsiteY1" fmla="*/ 1259840 h 2306320"/>
              <a:gd name="connsiteX2" fmla="*/ 182880 w 6746240"/>
              <a:gd name="connsiteY2" fmla="*/ 1239520 h 2306320"/>
              <a:gd name="connsiteX3" fmla="*/ 274320 w 6746240"/>
              <a:gd name="connsiteY3" fmla="*/ 1209040 h 2306320"/>
              <a:gd name="connsiteX4" fmla="*/ 304800 w 6746240"/>
              <a:gd name="connsiteY4" fmla="*/ 1198880 h 2306320"/>
              <a:gd name="connsiteX5" fmla="*/ 335280 w 6746240"/>
              <a:gd name="connsiteY5" fmla="*/ 1188720 h 2306320"/>
              <a:gd name="connsiteX6" fmla="*/ 375920 w 6746240"/>
              <a:gd name="connsiteY6" fmla="*/ 1178560 h 2306320"/>
              <a:gd name="connsiteX7" fmla="*/ 426720 w 6746240"/>
              <a:gd name="connsiteY7" fmla="*/ 1188720 h 2306320"/>
              <a:gd name="connsiteX8" fmla="*/ 447040 w 6746240"/>
              <a:gd name="connsiteY8" fmla="*/ 1219200 h 2306320"/>
              <a:gd name="connsiteX9" fmla="*/ 538480 w 6746240"/>
              <a:gd name="connsiteY9" fmla="*/ 1198880 h 2306320"/>
              <a:gd name="connsiteX10" fmla="*/ 690880 w 6746240"/>
              <a:gd name="connsiteY10" fmla="*/ 1209040 h 2306320"/>
              <a:gd name="connsiteX11" fmla="*/ 701040 w 6746240"/>
              <a:gd name="connsiteY11" fmla="*/ 1239520 h 2306320"/>
              <a:gd name="connsiteX12" fmla="*/ 731520 w 6746240"/>
              <a:gd name="connsiteY12" fmla="*/ 1259840 h 2306320"/>
              <a:gd name="connsiteX13" fmla="*/ 853440 w 6746240"/>
              <a:gd name="connsiteY13" fmla="*/ 1280160 h 2306320"/>
              <a:gd name="connsiteX14" fmla="*/ 883920 w 6746240"/>
              <a:gd name="connsiteY14" fmla="*/ 1320800 h 2306320"/>
              <a:gd name="connsiteX15" fmla="*/ 894080 w 6746240"/>
              <a:gd name="connsiteY15" fmla="*/ 1351280 h 2306320"/>
              <a:gd name="connsiteX16" fmla="*/ 924560 w 6746240"/>
              <a:gd name="connsiteY16" fmla="*/ 1361440 h 2306320"/>
              <a:gd name="connsiteX17" fmla="*/ 1066800 w 6746240"/>
              <a:gd name="connsiteY17" fmla="*/ 1402080 h 2306320"/>
              <a:gd name="connsiteX18" fmla="*/ 1127760 w 6746240"/>
              <a:gd name="connsiteY18" fmla="*/ 1432560 h 2306320"/>
              <a:gd name="connsiteX19" fmla="*/ 1188720 w 6746240"/>
              <a:gd name="connsiteY19" fmla="*/ 1493520 h 2306320"/>
              <a:gd name="connsiteX20" fmla="*/ 1534160 w 6746240"/>
              <a:gd name="connsiteY20" fmla="*/ 1503680 h 2306320"/>
              <a:gd name="connsiteX21" fmla="*/ 1717040 w 6746240"/>
              <a:gd name="connsiteY21" fmla="*/ 1534160 h 2306320"/>
              <a:gd name="connsiteX22" fmla="*/ 1767840 w 6746240"/>
              <a:gd name="connsiteY22" fmla="*/ 1544320 h 2306320"/>
              <a:gd name="connsiteX23" fmla="*/ 1828800 w 6746240"/>
              <a:gd name="connsiteY23" fmla="*/ 1564640 h 2306320"/>
              <a:gd name="connsiteX24" fmla="*/ 1930400 w 6746240"/>
              <a:gd name="connsiteY24" fmla="*/ 1544320 h 2306320"/>
              <a:gd name="connsiteX25" fmla="*/ 1981200 w 6746240"/>
              <a:gd name="connsiteY25" fmla="*/ 1524000 h 2306320"/>
              <a:gd name="connsiteX26" fmla="*/ 2082800 w 6746240"/>
              <a:gd name="connsiteY26" fmla="*/ 1483360 h 2306320"/>
              <a:gd name="connsiteX27" fmla="*/ 2143760 w 6746240"/>
              <a:gd name="connsiteY27" fmla="*/ 1463040 h 2306320"/>
              <a:gd name="connsiteX28" fmla="*/ 2468880 w 6746240"/>
              <a:gd name="connsiteY28" fmla="*/ 1452880 h 2306320"/>
              <a:gd name="connsiteX29" fmla="*/ 2600960 w 6746240"/>
              <a:gd name="connsiteY29" fmla="*/ 1402080 h 2306320"/>
              <a:gd name="connsiteX30" fmla="*/ 2661920 w 6746240"/>
              <a:gd name="connsiteY30" fmla="*/ 1371600 h 2306320"/>
              <a:gd name="connsiteX31" fmla="*/ 2692400 w 6746240"/>
              <a:gd name="connsiteY31" fmla="*/ 1351280 h 2306320"/>
              <a:gd name="connsiteX32" fmla="*/ 2733040 w 6746240"/>
              <a:gd name="connsiteY32" fmla="*/ 1341120 h 2306320"/>
              <a:gd name="connsiteX33" fmla="*/ 2824480 w 6746240"/>
              <a:gd name="connsiteY33" fmla="*/ 1300480 h 2306320"/>
              <a:gd name="connsiteX34" fmla="*/ 2865120 w 6746240"/>
              <a:gd name="connsiteY34" fmla="*/ 1229360 h 2306320"/>
              <a:gd name="connsiteX35" fmla="*/ 2885440 w 6746240"/>
              <a:gd name="connsiteY35" fmla="*/ 1188720 h 2306320"/>
              <a:gd name="connsiteX36" fmla="*/ 2915920 w 6746240"/>
              <a:gd name="connsiteY36" fmla="*/ 1158240 h 2306320"/>
              <a:gd name="connsiteX37" fmla="*/ 3007360 w 6746240"/>
              <a:gd name="connsiteY37" fmla="*/ 1107440 h 2306320"/>
              <a:gd name="connsiteX38" fmla="*/ 3068320 w 6746240"/>
              <a:gd name="connsiteY38" fmla="*/ 1036320 h 2306320"/>
              <a:gd name="connsiteX39" fmla="*/ 3108960 w 6746240"/>
              <a:gd name="connsiteY39" fmla="*/ 995680 h 2306320"/>
              <a:gd name="connsiteX40" fmla="*/ 3139440 w 6746240"/>
              <a:gd name="connsiteY40" fmla="*/ 1005840 h 2306320"/>
              <a:gd name="connsiteX41" fmla="*/ 3159760 w 6746240"/>
              <a:gd name="connsiteY41" fmla="*/ 975360 h 2306320"/>
              <a:gd name="connsiteX42" fmla="*/ 3180080 w 6746240"/>
              <a:gd name="connsiteY42" fmla="*/ 904240 h 2306320"/>
              <a:gd name="connsiteX43" fmla="*/ 3200400 w 6746240"/>
              <a:gd name="connsiteY43" fmla="*/ 843280 h 2306320"/>
              <a:gd name="connsiteX44" fmla="*/ 3210560 w 6746240"/>
              <a:gd name="connsiteY44" fmla="*/ 802640 h 2306320"/>
              <a:gd name="connsiteX45" fmla="*/ 3241040 w 6746240"/>
              <a:gd name="connsiteY45" fmla="*/ 792480 h 2306320"/>
              <a:gd name="connsiteX46" fmla="*/ 3271520 w 6746240"/>
              <a:gd name="connsiteY46" fmla="*/ 772160 h 2306320"/>
              <a:gd name="connsiteX47" fmla="*/ 3383280 w 6746240"/>
              <a:gd name="connsiteY47" fmla="*/ 751840 h 2306320"/>
              <a:gd name="connsiteX48" fmla="*/ 3484880 w 6746240"/>
              <a:gd name="connsiteY48" fmla="*/ 680720 h 2306320"/>
              <a:gd name="connsiteX49" fmla="*/ 3515360 w 6746240"/>
              <a:gd name="connsiteY49" fmla="*/ 670560 h 2306320"/>
              <a:gd name="connsiteX50" fmla="*/ 3576320 w 6746240"/>
              <a:gd name="connsiteY50" fmla="*/ 629920 h 2306320"/>
              <a:gd name="connsiteX51" fmla="*/ 3586480 w 6746240"/>
              <a:gd name="connsiteY51" fmla="*/ 599440 h 2306320"/>
              <a:gd name="connsiteX52" fmla="*/ 3596640 w 6746240"/>
              <a:gd name="connsiteY52" fmla="*/ 558800 h 2306320"/>
              <a:gd name="connsiteX53" fmla="*/ 3627120 w 6746240"/>
              <a:gd name="connsiteY53" fmla="*/ 528320 h 2306320"/>
              <a:gd name="connsiteX54" fmla="*/ 3667760 w 6746240"/>
              <a:gd name="connsiteY54" fmla="*/ 467360 h 2306320"/>
              <a:gd name="connsiteX55" fmla="*/ 3708400 w 6746240"/>
              <a:gd name="connsiteY55" fmla="*/ 406400 h 2306320"/>
              <a:gd name="connsiteX56" fmla="*/ 3728720 w 6746240"/>
              <a:gd name="connsiteY56" fmla="*/ 375920 h 2306320"/>
              <a:gd name="connsiteX57" fmla="*/ 3759200 w 6746240"/>
              <a:gd name="connsiteY57" fmla="*/ 355600 h 2306320"/>
              <a:gd name="connsiteX58" fmla="*/ 3840480 w 6746240"/>
              <a:gd name="connsiteY58" fmla="*/ 274320 h 2306320"/>
              <a:gd name="connsiteX59" fmla="*/ 3870960 w 6746240"/>
              <a:gd name="connsiteY59" fmla="*/ 254000 h 2306320"/>
              <a:gd name="connsiteX60" fmla="*/ 3911600 w 6746240"/>
              <a:gd name="connsiteY60" fmla="*/ 223520 h 2306320"/>
              <a:gd name="connsiteX61" fmla="*/ 4003040 w 6746240"/>
              <a:gd name="connsiteY61" fmla="*/ 182880 h 2306320"/>
              <a:gd name="connsiteX62" fmla="*/ 4033520 w 6746240"/>
              <a:gd name="connsiteY62" fmla="*/ 152400 h 2306320"/>
              <a:gd name="connsiteX63" fmla="*/ 4114800 w 6746240"/>
              <a:gd name="connsiteY63" fmla="*/ 121920 h 2306320"/>
              <a:gd name="connsiteX64" fmla="*/ 4145280 w 6746240"/>
              <a:gd name="connsiteY64" fmla="*/ 142240 h 2306320"/>
              <a:gd name="connsiteX65" fmla="*/ 4185920 w 6746240"/>
              <a:gd name="connsiteY65" fmla="*/ 132080 h 2306320"/>
              <a:gd name="connsiteX66" fmla="*/ 4307840 w 6746240"/>
              <a:gd name="connsiteY66" fmla="*/ 121920 h 2306320"/>
              <a:gd name="connsiteX67" fmla="*/ 4378960 w 6746240"/>
              <a:gd name="connsiteY67" fmla="*/ 101600 h 2306320"/>
              <a:gd name="connsiteX68" fmla="*/ 4409440 w 6746240"/>
              <a:gd name="connsiteY68" fmla="*/ 91440 h 2306320"/>
              <a:gd name="connsiteX69" fmla="*/ 4541520 w 6746240"/>
              <a:gd name="connsiteY69" fmla="*/ 81280 h 2306320"/>
              <a:gd name="connsiteX70" fmla="*/ 4582160 w 6746240"/>
              <a:gd name="connsiteY70" fmla="*/ 71120 h 2306320"/>
              <a:gd name="connsiteX71" fmla="*/ 4592320 w 6746240"/>
              <a:gd name="connsiteY71" fmla="*/ 30480 h 2306320"/>
              <a:gd name="connsiteX72" fmla="*/ 4622800 w 6746240"/>
              <a:gd name="connsiteY72" fmla="*/ 0 h 2306320"/>
              <a:gd name="connsiteX73" fmla="*/ 4724400 w 6746240"/>
              <a:gd name="connsiteY73" fmla="*/ 30480 h 2306320"/>
              <a:gd name="connsiteX74" fmla="*/ 4744720 w 6746240"/>
              <a:gd name="connsiteY74" fmla="*/ 60960 h 2306320"/>
              <a:gd name="connsiteX75" fmla="*/ 4826000 w 6746240"/>
              <a:gd name="connsiteY75" fmla="*/ 81280 h 2306320"/>
              <a:gd name="connsiteX76" fmla="*/ 4968240 w 6746240"/>
              <a:gd name="connsiteY76" fmla="*/ 162560 h 2306320"/>
              <a:gd name="connsiteX77" fmla="*/ 5130800 w 6746240"/>
              <a:gd name="connsiteY77" fmla="*/ 254000 h 2306320"/>
              <a:gd name="connsiteX78" fmla="*/ 5242560 w 6746240"/>
              <a:gd name="connsiteY78" fmla="*/ 335280 h 2306320"/>
              <a:gd name="connsiteX79" fmla="*/ 5273040 w 6746240"/>
              <a:gd name="connsiteY79" fmla="*/ 365760 h 2306320"/>
              <a:gd name="connsiteX80" fmla="*/ 5323840 w 6746240"/>
              <a:gd name="connsiteY80" fmla="*/ 375920 h 2306320"/>
              <a:gd name="connsiteX81" fmla="*/ 5527040 w 6746240"/>
              <a:gd name="connsiteY81" fmla="*/ 396240 h 2306320"/>
              <a:gd name="connsiteX82" fmla="*/ 5547360 w 6746240"/>
              <a:gd name="connsiteY82" fmla="*/ 589280 h 2306320"/>
              <a:gd name="connsiteX83" fmla="*/ 5557520 w 6746240"/>
              <a:gd name="connsiteY83" fmla="*/ 629920 h 2306320"/>
              <a:gd name="connsiteX84" fmla="*/ 5567680 w 6746240"/>
              <a:gd name="connsiteY84" fmla="*/ 680720 h 2306320"/>
              <a:gd name="connsiteX85" fmla="*/ 5577840 w 6746240"/>
              <a:gd name="connsiteY85" fmla="*/ 741680 h 2306320"/>
              <a:gd name="connsiteX86" fmla="*/ 5588000 w 6746240"/>
              <a:gd name="connsiteY86" fmla="*/ 812800 h 2306320"/>
              <a:gd name="connsiteX87" fmla="*/ 5598160 w 6746240"/>
              <a:gd name="connsiteY87" fmla="*/ 853440 h 2306320"/>
              <a:gd name="connsiteX88" fmla="*/ 5608320 w 6746240"/>
              <a:gd name="connsiteY88" fmla="*/ 904240 h 2306320"/>
              <a:gd name="connsiteX89" fmla="*/ 5618480 w 6746240"/>
              <a:gd name="connsiteY89" fmla="*/ 944880 h 2306320"/>
              <a:gd name="connsiteX90" fmla="*/ 5659120 w 6746240"/>
              <a:gd name="connsiteY90" fmla="*/ 955040 h 2306320"/>
              <a:gd name="connsiteX91" fmla="*/ 5689600 w 6746240"/>
              <a:gd name="connsiteY91" fmla="*/ 1005840 h 2306320"/>
              <a:gd name="connsiteX92" fmla="*/ 5699760 w 6746240"/>
              <a:gd name="connsiteY92" fmla="*/ 1036320 h 2306320"/>
              <a:gd name="connsiteX93" fmla="*/ 5750560 w 6746240"/>
              <a:gd name="connsiteY93" fmla="*/ 1127760 h 2306320"/>
              <a:gd name="connsiteX94" fmla="*/ 5770880 w 6746240"/>
              <a:gd name="connsiteY94" fmla="*/ 1188720 h 2306320"/>
              <a:gd name="connsiteX95" fmla="*/ 5781040 w 6746240"/>
              <a:gd name="connsiteY95" fmla="*/ 1229360 h 2306320"/>
              <a:gd name="connsiteX96" fmla="*/ 5821680 w 6746240"/>
              <a:gd name="connsiteY96" fmla="*/ 1239520 h 2306320"/>
              <a:gd name="connsiteX97" fmla="*/ 5872480 w 6746240"/>
              <a:gd name="connsiteY97" fmla="*/ 1259840 h 2306320"/>
              <a:gd name="connsiteX98" fmla="*/ 5974080 w 6746240"/>
              <a:gd name="connsiteY98" fmla="*/ 1330960 h 2306320"/>
              <a:gd name="connsiteX99" fmla="*/ 6004560 w 6746240"/>
              <a:gd name="connsiteY99" fmla="*/ 1371600 h 2306320"/>
              <a:gd name="connsiteX100" fmla="*/ 6065520 w 6746240"/>
              <a:gd name="connsiteY100" fmla="*/ 1442720 h 2306320"/>
              <a:gd name="connsiteX101" fmla="*/ 6085840 w 6746240"/>
              <a:gd name="connsiteY101" fmla="*/ 1483360 h 2306320"/>
              <a:gd name="connsiteX102" fmla="*/ 6126480 w 6746240"/>
              <a:gd name="connsiteY102" fmla="*/ 1544320 h 2306320"/>
              <a:gd name="connsiteX103" fmla="*/ 6177280 w 6746240"/>
              <a:gd name="connsiteY103" fmla="*/ 1564640 h 2306320"/>
              <a:gd name="connsiteX104" fmla="*/ 6268720 w 6746240"/>
              <a:gd name="connsiteY104" fmla="*/ 1666240 h 2306320"/>
              <a:gd name="connsiteX105" fmla="*/ 6278880 w 6746240"/>
              <a:gd name="connsiteY105" fmla="*/ 1717040 h 2306320"/>
              <a:gd name="connsiteX106" fmla="*/ 6319520 w 6746240"/>
              <a:gd name="connsiteY106" fmla="*/ 1737360 h 2306320"/>
              <a:gd name="connsiteX107" fmla="*/ 6350000 w 6746240"/>
              <a:gd name="connsiteY107" fmla="*/ 1757680 h 2306320"/>
              <a:gd name="connsiteX108" fmla="*/ 6370320 w 6746240"/>
              <a:gd name="connsiteY108" fmla="*/ 1798320 h 2306320"/>
              <a:gd name="connsiteX109" fmla="*/ 6390640 w 6746240"/>
              <a:gd name="connsiteY109" fmla="*/ 1859280 h 2306320"/>
              <a:gd name="connsiteX110" fmla="*/ 6421120 w 6746240"/>
              <a:gd name="connsiteY110" fmla="*/ 1971040 h 2306320"/>
              <a:gd name="connsiteX111" fmla="*/ 6431280 w 6746240"/>
              <a:gd name="connsiteY111" fmla="*/ 2001520 h 2306320"/>
              <a:gd name="connsiteX112" fmla="*/ 6461760 w 6746240"/>
              <a:gd name="connsiteY112" fmla="*/ 2011680 h 2306320"/>
              <a:gd name="connsiteX113" fmla="*/ 6471920 w 6746240"/>
              <a:gd name="connsiteY113" fmla="*/ 2042160 h 2306320"/>
              <a:gd name="connsiteX114" fmla="*/ 6563360 w 6746240"/>
              <a:gd name="connsiteY114" fmla="*/ 2082800 h 2306320"/>
              <a:gd name="connsiteX115" fmla="*/ 6614160 w 6746240"/>
              <a:gd name="connsiteY115" fmla="*/ 2113280 h 2306320"/>
              <a:gd name="connsiteX116" fmla="*/ 6644640 w 6746240"/>
              <a:gd name="connsiteY116" fmla="*/ 2164080 h 2306320"/>
              <a:gd name="connsiteX117" fmla="*/ 6675120 w 6746240"/>
              <a:gd name="connsiteY117" fmla="*/ 2194560 h 2306320"/>
              <a:gd name="connsiteX118" fmla="*/ 6695440 w 6746240"/>
              <a:gd name="connsiteY118" fmla="*/ 2235200 h 2306320"/>
              <a:gd name="connsiteX119" fmla="*/ 6746240 w 6746240"/>
              <a:gd name="connsiteY119" fmla="*/ 2306320 h 230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746240" h="2306320">
                <a:moveTo>
                  <a:pt x="0" y="1280160"/>
                </a:moveTo>
                <a:cubicBezTo>
                  <a:pt x="30529" y="1275799"/>
                  <a:pt x="89236" y="1268754"/>
                  <a:pt x="121920" y="1259840"/>
                </a:cubicBezTo>
                <a:cubicBezTo>
                  <a:pt x="142584" y="1254204"/>
                  <a:pt x="162560" y="1246293"/>
                  <a:pt x="182880" y="1239520"/>
                </a:cubicBezTo>
                <a:lnTo>
                  <a:pt x="274320" y="1209040"/>
                </a:lnTo>
                <a:lnTo>
                  <a:pt x="304800" y="1198880"/>
                </a:lnTo>
                <a:cubicBezTo>
                  <a:pt x="314960" y="1195493"/>
                  <a:pt x="324890" y="1191317"/>
                  <a:pt x="335280" y="1188720"/>
                </a:cubicBezTo>
                <a:lnTo>
                  <a:pt x="375920" y="1178560"/>
                </a:lnTo>
                <a:cubicBezTo>
                  <a:pt x="392853" y="1181947"/>
                  <a:pt x="411727" y="1180152"/>
                  <a:pt x="426720" y="1188720"/>
                </a:cubicBezTo>
                <a:cubicBezTo>
                  <a:pt x="437322" y="1194778"/>
                  <a:pt x="435194" y="1216238"/>
                  <a:pt x="447040" y="1219200"/>
                </a:cubicBezTo>
                <a:cubicBezTo>
                  <a:pt x="467475" y="1224309"/>
                  <a:pt x="515016" y="1206701"/>
                  <a:pt x="538480" y="1198880"/>
                </a:cubicBezTo>
                <a:cubicBezTo>
                  <a:pt x="589280" y="1202267"/>
                  <a:pt x="641487" y="1196692"/>
                  <a:pt x="690880" y="1209040"/>
                </a:cubicBezTo>
                <a:cubicBezTo>
                  <a:pt x="701270" y="1211637"/>
                  <a:pt x="694350" y="1231157"/>
                  <a:pt x="701040" y="1239520"/>
                </a:cubicBezTo>
                <a:cubicBezTo>
                  <a:pt x="708668" y="1249055"/>
                  <a:pt x="720598" y="1254379"/>
                  <a:pt x="731520" y="1259840"/>
                </a:cubicBezTo>
                <a:cubicBezTo>
                  <a:pt x="765562" y="1276861"/>
                  <a:pt x="824467" y="1276941"/>
                  <a:pt x="853440" y="1280160"/>
                </a:cubicBezTo>
                <a:cubicBezTo>
                  <a:pt x="863600" y="1293707"/>
                  <a:pt x="875519" y="1306098"/>
                  <a:pt x="883920" y="1320800"/>
                </a:cubicBezTo>
                <a:cubicBezTo>
                  <a:pt x="889233" y="1330099"/>
                  <a:pt x="886507" y="1343707"/>
                  <a:pt x="894080" y="1351280"/>
                </a:cubicBezTo>
                <a:cubicBezTo>
                  <a:pt x="901653" y="1358853"/>
                  <a:pt x="914400" y="1358053"/>
                  <a:pt x="924560" y="1361440"/>
                </a:cubicBezTo>
                <a:cubicBezTo>
                  <a:pt x="949263" y="1435548"/>
                  <a:pt x="921655" y="1383937"/>
                  <a:pt x="1066800" y="1402080"/>
                </a:cubicBezTo>
                <a:cubicBezTo>
                  <a:pt x="1085688" y="1404441"/>
                  <a:pt x="1114794" y="1419594"/>
                  <a:pt x="1127760" y="1432560"/>
                </a:cubicBezTo>
                <a:cubicBezTo>
                  <a:pt x="1139894" y="1444694"/>
                  <a:pt x="1162663" y="1491407"/>
                  <a:pt x="1188720" y="1493520"/>
                </a:cubicBezTo>
                <a:cubicBezTo>
                  <a:pt x="1303540" y="1502830"/>
                  <a:pt x="1419013" y="1500293"/>
                  <a:pt x="1534160" y="1503680"/>
                </a:cubicBezTo>
                <a:cubicBezTo>
                  <a:pt x="1633808" y="1536896"/>
                  <a:pt x="1573775" y="1522221"/>
                  <a:pt x="1717040" y="1534160"/>
                </a:cubicBezTo>
                <a:cubicBezTo>
                  <a:pt x="1733973" y="1537547"/>
                  <a:pt x="1751180" y="1539776"/>
                  <a:pt x="1767840" y="1544320"/>
                </a:cubicBezTo>
                <a:cubicBezTo>
                  <a:pt x="1788504" y="1549956"/>
                  <a:pt x="1828800" y="1564640"/>
                  <a:pt x="1828800" y="1564640"/>
                </a:cubicBezTo>
                <a:cubicBezTo>
                  <a:pt x="1858814" y="1559638"/>
                  <a:pt x="1900087" y="1554424"/>
                  <a:pt x="1930400" y="1544320"/>
                </a:cubicBezTo>
                <a:cubicBezTo>
                  <a:pt x="1947702" y="1538553"/>
                  <a:pt x="1965257" y="1532857"/>
                  <a:pt x="1981200" y="1524000"/>
                </a:cubicBezTo>
                <a:cubicBezTo>
                  <a:pt x="2092080" y="1462400"/>
                  <a:pt x="1939736" y="1519126"/>
                  <a:pt x="2082800" y="1483360"/>
                </a:cubicBezTo>
                <a:cubicBezTo>
                  <a:pt x="2103580" y="1478165"/>
                  <a:pt x="2122351" y="1463709"/>
                  <a:pt x="2143760" y="1463040"/>
                </a:cubicBezTo>
                <a:lnTo>
                  <a:pt x="2468880" y="1452880"/>
                </a:lnTo>
                <a:cubicBezTo>
                  <a:pt x="2549765" y="1398956"/>
                  <a:pt x="2505664" y="1415694"/>
                  <a:pt x="2600960" y="1402080"/>
                </a:cubicBezTo>
                <a:cubicBezTo>
                  <a:pt x="2688311" y="1343846"/>
                  <a:pt x="2577792" y="1413664"/>
                  <a:pt x="2661920" y="1371600"/>
                </a:cubicBezTo>
                <a:cubicBezTo>
                  <a:pt x="2672842" y="1366139"/>
                  <a:pt x="2681177" y="1356090"/>
                  <a:pt x="2692400" y="1351280"/>
                </a:cubicBezTo>
                <a:cubicBezTo>
                  <a:pt x="2705235" y="1345779"/>
                  <a:pt x="2719665" y="1345132"/>
                  <a:pt x="2733040" y="1341120"/>
                </a:cubicBezTo>
                <a:cubicBezTo>
                  <a:pt x="2798989" y="1321335"/>
                  <a:pt x="2779938" y="1330175"/>
                  <a:pt x="2824480" y="1300480"/>
                </a:cubicBezTo>
                <a:cubicBezTo>
                  <a:pt x="2885885" y="1177670"/>
                  <a:pt x="2807677" y="1329885"/>
                  <a:pt x="2865120" y="1229360"/>
                </a:cubicBezTo>
                <a:cubicBezTo>
                  <a:pt x="2872634" y="1216210"/>
                  <a:pt x="2876637" y="1201045"/>
                  <a:pt x="2885440" y="1188720"/>
                </a:cubicBezTo>
                <a:cubicBezTo>
                  <a:pt x="2893791" y="1177028"/>
                  <a:pt x="2904578" y="1167061"/>
                  <a:pt x="2915920" y="1158240"/>
                </a:cubicBezTo>
                <a:cubicBezTo>
                  <a:pt x="2968323" y="1117482"/>
                  <a:pt x="2961372" y="1122769"/>
                  <a:pt x="3007360" y="1107440"/>
                </a:cubicBezTo>
                <a:cubicBezTo>
                  <a:pt x="3094051" y="1020749"/>
                  <a:pt x="2977084" y="1140589"/>
                  <a:pt x="3068320" y="1036320"/>
                </a:cubicBezTo>
                <a:cubicBezTo>
                  <a:pt x="3080936" y="1021902"/>
                  <a:pt x="3095413" y="1009227"/>
                  <a:pt x="3108960" y="995680"/>
                </a:cubicBezTo>
                <a:cubicBezTo>
                  <a:pt x="3119120" y="999067"/>
                  <a:pt x="3129496" y="1009817"/>
                  <a:pt x="3139440" y="1005840"/>
                </a:cubicBezTo>
                <a:cubicBezTo>
                  <a:pt x="3150777" y="1001305"/>
                  <a:pt x="3154299" y="986282"/>
                  <a:pt x="3159760" y="975360"/>
                </a:cubicBezTo>
                <a:cubicBezTo>
                  <a:pt x="3168296" y="958288"/>
                  <a:pt x="3175197" y="920516"/>
                  <a:pt x="3180080" y="904240"/>
                </a:cubicBezTo>
                <a:cubicBezTo>
                  <a:pt x="3186235" y="883724"/>
                  <a:pt x="3195205" y="864060"/>
                  <a:pt x="3200400" y="843280"/>
                </a:cubicBezTo>
                <a:cubicBezTo>
                  <a:pt x="3203787" y="829733"/>
                  <a:pt x="3201837" y="813544"/>
                  <a:pt x="3210560" y="802640"/>
                </a:cubicBezTo>
                <a:cubicBezTo>
                  <a:pt x="3217250" y="794277"/>
                  <a:pt x="3231461" y="797269"/>
                  <a:pt x="3241040" y="792480"/>
                </a:cubicBezTo>
                <a:cubicBezTo>
                  <a:pt x="3251962" y="787019"/>
                  <a:pt x="3260598" y="777621"/>
                  <a:pt x="3271520" y="772160"/>
                </a:cubicBezTo>
                <a:cubicBezTo>
                  <a:pt x="3302844" y="756498"/>
                  <a:pt x="3355262" y="755342"/>
                  <a:pt x="3383280" y="751840"/>
                </a:cubicBezTo>
                <a:cubicBezTo>
                  <a:pt x="3401827" y="737929"/>
                  <a:pt x="3469870" y="685723"/>
                  <a:pt x="3484880" y="680720"/>
                </a:cubicBezTo>
                <a:cubicBezTo>
                  <a:pt x="3495040" y="677333"/>
                  <a:pt x="3505998" y="675761"/>
                  <a:pt x="3515360" y="670560"/>
                </a:cubicBezTo>
                <a:cubicBezTo>
                  <a:pt x="3536708" y="658700"/>
                  <a:pt x="3576320" y="629920"/>
                  <a:pt x="3576320" y="629920"/>
                </a:cubicBezTo>
                <a:cubicBezTo>
                  <a:pt x="3579707" y="619760"/>
                  <a:pt x="3583538" y="609738"/>
                  <a:pt x="3586480" y="599440"/>
                </a:cubicBezTo>
                <a:cubicBezTo>
                  <a:pt x="3590316" y="586014"/>
                  <a:pt x="3589712" y="570924"/>
                  <a:pt x="3596640" y="558800"/>
                </a:cubicBezTo>
                <a:cubicBezTo>
                  <a:pt x="3603769" y="546325"/>
                  <a:pt x="3618299" y="539662"/>
                  <a:pt x="3627120" y="528320"/>
                </a:cubicBezTo>
                <a:cubicBezTo>
                  <a:pt x="3642113" y="509043"/>
                  <a:pt x="3654213" y="487680"/>
                  <a:pt x="3667760" y="467360"/>
                </a:cubicBezTo>
                <a:lnTo>
                  <a:pt x="3708400" y="406400"/>
                </a:lnTo>
                <a:cubicBezTo>
                  <a:pt x="3715173" y="396240"/>
                  <a:pt x="3718560" y="382693"/>
                  <a:pt x="3728720" y="375920"/>
                </a:cubicBezTo>
                <a:cubicBezTo>
                  <a:pt x="3738880" y="369147"/>
                  <a:pt x="3750165" y="363814"/>
                  <a:pt x="3759200" y="355600"/>
                </a:cubicBezTo>
                <a:cubicBezTo>
                  <a:pt x="3787551" y="329826"/>
                  <a:pt x="3808599" y="295574"/>
                  <a:pt x="3840480" y="274320"/>
                </a:cubicBezTo>
                <a:cubicBezTo>
                  <a:pt x="3850640" y="267547"/>
                  <a:pt x="3861024" y="261097"/>
                  <a:pt x="3870960" y="254000"/>
                </a:cubicBezTo>
                <a:cubicBezTo>
                  <a:pt x="3884739" y="244158"/>
                  <a:pt x="3897241" y="232495"/>
                  <a:pt x="3911600" y="223520"/>
                </a:cubicBezTo>
                <a:cubicBezTo>
                  <a:pt x="3936912" y="207700"/>
                  <a:pt x="3976277" y="193585"/>
                  <a:pt x="4003040" y="182880"/>
                </a:cubicBezTo>
                <a:cubicBezTo>
                  <a:pt x="4013200" y="172720"/>
                  <a:pt x="4021336" y="160015"/>
                  <a:pt x="4033520" y="152400"/>
                </a:cubicBezTo>
                <a:cubicBezTo>
                  <a:pt x="4047404" y="143722"/>
                  <a:pt x="4094535" y="128675"/>
                  <a:pt x="4114800" y="121920"/>
                </a:cubicBezTo>
                <a:cubicBezTo>
                  <a:pt x="4124960" y="128693"/>
                  <a:pt x="4133192" y="140513"/>
                  <a:pt x="4145280" y="142240"/>
                </a:cubicBezTo>
                <a:cubicBezTo>
                  <a:pt x="4159103" y="144215"/>
                  <a:pt x="4172064" y="133812"/>
                  <a:pt x="4185920" y="132080"/>
                </a:cubicBezTo>
                <a:cubicBezTo>
                  <a:pt x="4226386" y="127022"/>
                  <a:pt x="4267200" y="125307"/>
                  <a:pt x="4307840" y="121920"/>
                </a:cubicBezTo>
                <a:cubicBezTo>
                  <a:pt x="4380921" y="97560"/>
                  <a:pt x="4289658" y="127115"/>
                  <a:pt x="4378960" y="101600"/>
                </a:cubicBezTo>
                <a:cubicBezTo>
                  <a:pt x="4389258" y="98658"/>
                  <a:pt x="4398813" y="92768"/>
                  <a:pt x="4409440" y="91440"/>
                </a:cubicBezTo>
                <a:cubicBezTo>
                  <a:pt x="4453256" y="85963"/>
                  <a:pt x="4497493" y="84667"/>
                  <a:pt x="4541520" y="81280"/>
                </a:cubicBezTo>
                <a:cubicBezTo>
                  <a:pt x="4555067" y="77893"/>
                  <a:pt x="4572286" y="80994"/>
                  <a:pt x="4582160" y="71120"/>
                </a:cubicBezTo>
                <a:cubicBezTo>
                  <a:pt x="4592034" y="61246"/>
                  <a:pt x="4585392" y="42604"/>
                  <a:pt x="4592320" y="30480"/>
                </a:cubicBezTo>
                <a:cubicBezTo>
                  <a:pt x="4599449" y="18005"/>
                  <a:pt x="4612640" y="10160"/>
                  <a:pt x="4622800" y="0"/>
                </a:cubicBezTo>
                <a:cubicBezTo>
                  <a:pt x="4667565" y="6395"/>
                  <a:pt x="4693597" y="-323"/>
                  <a:pt x="4724400" y="30480"/>
                </a:cubicBezTo>
                <a:cubicBezTo>
                  <a:pt x="4733034" y="39114"/>
                  <a:pt x="4733798" y="55499"/>
                  <a:pt x="4744720" y="60960"/>
                </a:cubicBezTo>
                <a:cubicBezTo>
                  <a:pt x="4769699" y="73449"/>
                  <a:pt x="4826000" y="81280"/>
                  <a:pt x="4826000" y="81280"/>
                </a:cubicBezTo>
                <a:cubicBezTo>
                  <a:pt x="4914335" y="147531"/>
                  <a:pt x="4812579" y="75001"/>
                  <a:pt x="4968240" y="162560"/>
                </a:cubicBezTo>
                <a:cubicBezTo>
                  <a:pt x="5022427" y="193040"/>
                  <a:pt x="5079071" y="219514"/>
                  <a:pt x="5130800" y="254000"/>
                </a:cubicBezTo>
                <a:cubicBezTo>
                  <a:pt x="5181476" y="287784"/>
                  <a:pt x="5197843" y="296153"/>
                  <a:pt x="5242560" y="335280"/>
                </a:cubicBezTo>
                <a:cubicBezTo>
                  <a:pt x="5253373" y="344742"/>
                  <a:pt x="5260189" y="359334"/>
                  <a:pt x="5273040" y="365760"/>
                </a:cubicBezTo>
                <a:cubicBezTo>
                  <a:pt x="5288486" y="373483"/>
                  <a:pt x="5306694" y="373863"/>
                  <a:pt x="5323840" y="375920"/>
                </a:cubicBezTo>
                <a:cubicBezTo>
                  <a:pt x="5391426" y="384030"/>
                  <a:pt x="5459307" y="389467"/>
                  <a:pt x="5527040" y="396240"/>
                </a:cubicBezTo>
                <a:cubicBezTo>
                  <a:pt x="5556200" y="483719"/>
                  <a:pt x="5527251" y="388188"/>
                  <a:pt x="5547360" y="589280"/>
                </a:cubicBezTo>
                <a:cubicBezTo>
                  <a:pt x="5548749" y="603174"/>
                  <a:pt x="5554491" y="616289"/>
                  <a:pt x="5557520" y="629920"/>
                </a:cubicBezTo>
                <a:cubicBezTo>
                  <a:pt x="5561266" y="646777"/>
                  <a:pt x="5564591" y="663730"/>
                  <a:pt x="5567680" y="680720"/>
                </a:cubicBezTo>
                <a:cubicBezTo>
                  <a:pt x="5571365" y="700988"/>
                  <a:pt x="5574708" y="721319"/>
                  <a:pt x="5577840" y="741680"/>
                </a:cubicBezTo>
                <a:cubicBezTo>
                  <a:pt x="5581481" y="765349"/>
                  <a:pt x="5583716" y="789239"/>
                  <a:pt x="5588000" y="812800"/>
                </a:cubicBezTo>
                <a:cubicBezTo>
                  <a:pt x="5590498" y="826538"/>
                  <a:pt x="5595131" y="839809"/>
                  <a:pt x="5598160" y="853440"/>
                </a:cubicBezTo>
                <a:cubicBezTo>
                  <a:pt x="5601906" y="870297"/>
                  <a:pt x="5604574" y="887383"/>
                  <a:pt x="5608320" y="904240"/>
                </a:cubicBezTo>
                <a:cubicBezTo>
                  <a:pt x="5611349" y="917871"/>
                  <a:pt x="5608606" y="935006"/>
                  <a:pt x="5618480" y="944880"/>
                </a:cubicBezTo>
                <a:cubicBezTo>
                  <a:pt x="5628354" y="954754"/>
                  <a:pt x="5645573" y="951653"/>
                  <a:pt x="5659120" y="955040"/>
                </a:cubicBezTo>
                <a:cubicBezTo>
                  <a:pt x="5669280" y="971973"/>
                  <a:pt x="5680769" y="988177"/>
                  <a:pt x="5689600" y="1005840"/>
                </a:cubicBezTo>
                <a:cubicBezTo>
                  <a:pt x="5694389" y="1015419"/>
                  <a:pt x="5694971" y="1026741"/>
                  <a:pt x="5699760" y="1036320"/>
                </a:cubicBezTo>
                <a:cubicBezTo>
                  <a:pt x="5725539" y="1087877"/>
                  <a:pt x="5730991" y="1078837"/>
                  <a:pt x="5750560" y="1127760"/>
                </a:cubicBezTo>
                <a:cubicBezTo>
                  <a:pt x="5758515" y="1147647"/>
                  <a:pt x="5765685" y="1167940"/>
                  <a:pt x="5770880" y="1188720"/>
                </a:cubicBezTo>
                <a:cubicBezTo>
                  <a:pt x="5774267" y="1202267"/>
                  <a:pt x="5771166" y="1219486"/>
                  <a:pt x="5781040" y="1229360"/>
                </a:cubicBezTo>
                <a:cubicBezTo>
                  <a:pt x="5790914" y="1239234"/>
                  <a:pt x="5808433" y="1235104"/>
                  <a:pt x="5821680" y="1239520"/>
                </a:cubicBezTo>
                <a:cubicBezTo>
                  <a:pt x="5838982" y="1245287"/>
                  <a:pt x="5855877" y="1252293"/>
                  <a:pt x="5872480" y="1259840"/>
                </a:cubicBezTo>
                <a:cubicBezTo>
                  <a:pt x="5931462" y="1286650"/>
                  <a:pt x="5933493" y="1284575"/>
                  <a:pt x="5974080" y="1330960"/>
                </a:cubicBezTo>
                <a:cubicBezTo>
                  <a:pt x="5985231" y="1343704"/>
                  <a:pt x="5993540" y="1358743"/>
                  <a:pt x="6004560" y="1371600"/>
                </a:cubicBezTo>
                <a:cubicBezTo>
                  <a:pt x="6042925" y="1416359"/>
                  <a:pt x="6031238" y="1387869"/>
                  <a:pt x="6065520" y="1442720"/>
                </a:cubicBezTo>
                <a:cubicBezTo>
                  <a:pt x="6073547" y="1455563"/>
                  <a:pt x="6079874" y="1469439"/>
                  <a:pt x="6085840" y="1483360"/>
                </a:cubicBezTo>
                <a:cubicBezTo>
                  <a:pt x="6100056" y="1516530"/>
                  <a:pt x="6089082" y="1520946"/>
                  <a:pt x="6126480" y="1544320"/>
                </a:cubicBezTo>
                <a:cubicBezTo>
                  <a:pt x="6141946" y="1553986"/>
                  <a:pt x="6160347" y="1557867"/>
                  <a:pt x="6177280" y="1564640"/>
                </a:cubicBezTo>
                <a:cubicBezTo>
                  <a:pt x="6245566" y="1655689"/>
                  <a:pt x="6210061" y="1627134"/>
                  <a:pt x="6268720" y="1666240"/>
                </a:cubicBezTo>
                <a:cubicBezTo>
                  <a:pt x="6272107" y="1683173"/>
                  <a:pt x="6268843" y="1702988"/>
                  <a:pt x="6278880" y="1717040"/>
                </a:cubicBezTo>
                <a:cubicBezTo>
                  <a:pt x="6287683" y="1729365"/>
                  <a:pt x="6306370" y="1729846"/>
                  <a:pt x="6319520" y="1737360"/>
                </a:cubicBezTo>
                <a:cubicBezTo>
                  <a:pt x="6330122" y="1743418"/>
                  <a:pt x="6339840" y="1750907"/>
                  <a:pt x="6350000" y="1757680"/>
                </a:cubicBezTo>
                <a:cubicBezTo>
                  <a:pt x="6356773" y="1771227"/>
                  <a:pt x="6364695" y="1784258"/>
                  <a:pt x="6370320" y="1798320"/>
                </a:cubicBezTo>
                <a:cubicBezTo>
                  <a:pt x="6378275" y="1818207"/>
                  <a:pt x="6390640" y="1859280"/>
                  <a:pt x="6390640" y="1859280"/>
                </a:cubicBezTo>
                <a:cubicBezTo>
                  <a:pt x="6408923" y="2005546"/>
                  <a:pt x="6382699" y="1894198"/>
                  <a:pt x="6421120" y="1971040"/>
                </a:cubicBezTo>
                <a:cubicBezTo>
                  <a:pt x="6425909" y="1980619"/>
                  <a:pt x="6423707" y="1993947"/>
                  <a:pt x="6431280" y="2001520"/>
                </a:cubicBezTo>
                <a:cubicBezTo>
                  <a:pt x="6438853" y="2009093"/>
                  <a:pt x="6451600" y="2008293"/>
                  <a:pt x="6461760" y="2011680"/>
                </a:cubicBezTo>
                <a:cubicBezTo>
                  <a:pt x="6465147" y="2021840"/>
                  <a:pt x="6465230" y="2033797"/>
                  <a:pt x="6471920" y="2042160"/>
                </a:cubicBezTo>
                <a:cubicBezTo>
                  <a:pt x="6493841" y="2069561"/>
                  <a:pt x="6537091" y="2067039"/>
                  <a:pt x="6563360" y="2082800"/>
                </a:cubicBezTo>
                <a:lnTo>
                  <a:pt x="6614160" y="2113280"/>
                </a:lnTo>
                <a:cubicBezTo>
                  <a:pt x="6624320" y="2130213"/>
                  <a:pt x="6632792" y="2148282"/>
                  <a:pt x="6644640" y="2164080"/>
                </a:cubicBezTo>
                <a:cubicBezTo>
                  <a:pt x="6653261" y="2175575"/>
                  <a:pt x="6666769" y="2182868"/>
                  <a:pt x="6675120" y="2194560"/>
                </a:cubicBezTo>
                <a:cubicBezTo>
                  <a:pt x="6683923" y="2206885"/>
                  <a:pt x="6687648" y="2222213"/>
                  <a:pt x="6695440" y="2235200"/>
                </a:cubicBezTo>
                <a:cubicBezTo>
                  <a:pt x="6727913" y="2289321"/>
                  <a:pt x="6720934" y="2281014"/>
                  <a:pt x="6746240" y="2306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3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Decision Boundary Perspective…</a:t>
            </a: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577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27729"/>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What Is Deep Learning?</a:t>
            </a:r>
          </a:p>
          <a:p>
            <a:pPr algn="just"/>
            <a:endParaRPr lang="en-US" sz="4400" b="1" dirty="0"/>
          </a:p>
          <a:p>
            <a:pPr algn="just"/>
            <a:endParaRPr lang="en-US" sz="4400" b="1" dirty="0"/>
          </a:p>
          <a:p>
            <a:pPr algn="just"/>
            <a:endParaRPr lang="en-US" sz="4400" b="1" dirty="0"/>
          </a:p>
          <a:p>
            <a:pPr algn="just"/>
            <a:endParaRPr lang="en-US" sz="4400" b="1" dirty="0"/>
          </a:p>
        </p:txBody>
      </p:sp>
      <p:sp>
        <p:nvSpPr>
          <p:cNvPr id="8" name="Text Placeholder 22"/>
          <p:cNvSpPr txBox="1">
            <a:spLocks/>
          </p:cNvSpPr>
          <p:nvPr/>
        </p:nvSpPr>
        <p:spPr>
          <a:xfrm>
            <a:off x="312185" y="1296020"/>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457200" algn="just">
              <a:buFont typeface="+mj-lt"/>
              <a:buAutoNum type="arabicPeriod"/>
            </a:pPr>
            <a:r>
              <a:rPr lang="en-US" sz="2500" dirty="0">
                <a:solidFill>
                  <a:schemeClr val="tx1">
                    <a:lumMod val="75000"/>
                    <a:lumOff val="25000"/>
                  </a:schemeClr>
                </a:solidFill>
                <a:latin typeface="+mj-lt"/>
              </a:rPr>
              <a:t>Based on Algorithms that attempt to model high level abstractions in data</a:t>
            </a:r>
          </a:p>
          <a:p>
            <a:pPr marL="800100" lvl="1" indent="-457200" algn="just">
              <a:buFont typeface="+mj-lt"/>
              <a:buAutoNum type="arabicPeriod"/>
            </a:pPr>
            <a:r>
              <a:rPr lang="en-US" sz="2500" dirty="0">
                <a:solidFill>
                  <a:schemeClr val="tx1">
                    <a:lumMod val="75000"/>
                    <a:lumOff val="25000"/>
                  </a:schemeClr>
                </a:solidFill>
                <a:latin typeface="+mj-lt"/>
              </a:rPr>
              <a:t>Deep learning is synonymous with artificial neural network (ANN)</a:t>
            </a:r>
          </a:p>
          <a:p>
            <a:pPr marL="800100" lvl="1" indent="-457200" algn="just">
              <a:buFont typeface="+mj-lt"/>
              <a:buAutoNum type="arabicPeriod"/>
            </a:pPr>
            <a:r>
              <a:rPr lang="en-US" sz="2500" dirty="0">
                <a:solidFill>
                  <a:schemeClr val="tx1">
                    <a:lumMod val="75000"/>
                    <a:lumOff val="25000"/>
                  </a:schemeClr>
                </a:solidFill>
                <a:latin typeface="+mj-lt"/>
              </a:rPr>
              <a:t>“deep” -&gt; depth of the network</a:t>
            </a: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013"/>
          <a:stretch/>
        </p:blipFill>
        <p:spPr bwMode="auto">
          <a:xfrm>
            <a:off x="773658" y="2801592"/>
            <a:ext cx="4923410" cy="386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6459" r="2243"/>
          <a:stretch/>
        </p:blipFill>
        <p:spPr bwMode="auto">
          <a:xfrm>
            <a:off x="6019204" y="3141006"/>
            <a:ext cx="5742779" cy="3525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84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12147" y="4947978"/>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6" name="Oval 5"/>
          <p:cNvSpPr/>
          <p:nvPr/>
        </p:nvSpPr>
        <p:spPr>
          <a:xfrm>
            <a:off x="4446940" y="2797810"/>
            <a:ext cx="320582" cy="41449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 name="Oval 6"/>
          <p:cNvSpPr/>
          <p:nvPr/>
        </p:nvSpPr>
        <p:spPr>
          <a:xfrm>
            <a:off x="4285030" y="3534502"/>
            <a:ext cx="32220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 name="Oval 7"/>
          <p:cNvSpPr/>
          <p:nvPr/>
        </p:nvSpPr>
        <p:spPr>
          <a:xfrm>
            <a:off x="4757808" y="3108677"/>
            <a:ext cx="320582" cy="41449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9" name="Oval 8"/>
          <p:cNvSpPr/>
          <p:nvPr/>
        </p:nvSpPr>
        <p:spPr>
          <a:xfrm>
            <a:off x="4607232" y="3989469"/>
            <a:ext cx="320582"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0" name="Oval 9"/>
          <p:cNvSpPr/>
          <p:nvPr/>
        </p:nvSpPr>
        <p:spPr>
          <a:xfrm>
            <a:off x="5068676" y="3419545"/>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1" name="Oval 10"/>
          <p:cNvSpPr/>
          <p:nvPr/>
        </p:nvSpPr>
        <p:spPr>
          <a:xfrm>
            <a:off x="4072926" y="419833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2" name="Oval 11"/>
          <p:cNvSpPr/>
          <p:nvPr/>
        </p:nvSpPr>
        <p:spPr>
          <a:xfrm>
            <a:off x="3554813" y="3327257"/>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3" name="Oval 12"/>
          <p:cNvSpPr/>
          <p:nvPr/>
        </p:nvSpPr>
        <p:spPr>
          <a:xfrm>
            <a:off x="5342303" y="2456179"/>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4" name="Oval 13"/>
          <p:cNvSpPr/>
          <p:nvPr/>
        </p:nvSpPr>
        <p:spPr>
          <a:xfrm>
            <a:off x="3477096" y="4582061"/>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5" name="Oval 14"/>
          <p:cNvSpPr/>
          <p:nvPr/>
        </p:nvSpPr>
        <p:spPr>
          <a:xfrm>
            <a:off x="3389666" y="3970040"/>
            <a:ext cx="320582" cy="416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6" name="Oval 15"/>
          <p:cNvSpPr/>
          <p:nvPr/>
        </p:nvSpPr>
        <p:spPr>
          <a:xfrm>
            <a:off x="6223095" y="2310460"/>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7" name="Oval 16"/>
          <p:cNvSpPr/>
          <p:nvPr/>
        </p:nvSpPr>
        <p:spPr>
          <a:xfrm>
            <a:off x="6726637" y="263266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8" name="Oval 17"/>
          <p:cNvSpPr/>
          <p:nvPr/>
        </p:nvSpPr>
        <p:spPr>
          <a:xfrm>
            <a:off x="6564727" y="3367734"/>
            <a:ext cx="322202" cy="41611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9" name="Oval 18"/>
          <p:cNvSpPr/>
          <p:nvPr/>
        </p:nvSpPr>
        <p:spPr>
          <a:xfrm>
            <a:off x="7037505" y="2943529"/>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0" name="Oval 19"/>
          <p:cNvSpPr/>
          <p:nvPr/>
        </p:nvSpPr>
        <p:spPr>
          <a:xfrm>
            <a:off x="6886929" y="382432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1" name="Oval 20"/>
          <p:cNvSpPr/>
          <p:nvPr/>
        </p:nvSpPr>
        <p:spPr>
          <a:xfrm>
            <a:off x="7348373" y="3254397"/>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2" name="Oval 21"/>
          <p:cNvSpPr/>
          <p:nvPr/>
        </p:nvSpPr>
        <p:spPr>
          <a:xfrm>
            <a:off x="6352623" y="4031566"/>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3" name="Oval 22"/>
          <p:cNvSpPr/>
          <p:nvPr/>
        </p:nvSpPr>
        <p:spPr>
          <a:xfrm>
            <a:off x="5834510" y="3160489"/>
            <a:ext cx="322201"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4" name="Oval 23"/>
          <p:cNvSpPr/>
          <p:nvPr/>
        </p:nvSpPr>
        <p:spPr>
          <a:xfrm>
            <a:off x="5721175" y="2642376"/>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5" name="Oval 24"/>
          <p:cNvSpPr/>
          <p:nvPr/>
        </p:nvSpPr>
        <p:spPr>
          <a:xfrm>
            <a:off x="5068676" y="4531871"/>
            <a:ext cx="320582" cy="41610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6" name="Oval 25"/>
          <p:cNvSpPr/>
          <p:nvPr/>
        </p:nvSpPr>
        <p:spPr>
          <a:xfrm>
            <a:off x="5502595" y="4117379"/>
            <a:ext cx="32220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7" name="Oval 26"/>
          <p:cNvSpPr/>
          <p:nvPr/>
        </p:nvSpPr>
        <p:spPr>
          <a:xfrm>
            <a:off x="5876609" y="4716447"/>
            <a:ext cx="320582" cy="41449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8" name="Oval 27"/>
          <p:cNvSpPr/>
          <p:nvPr/>
        </p:nvSpPr>
        <p:spPr>
          <a:xfrm>
            <a:off x="5716317" y="2227885"/>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9" name="Oval 28"/>
          <p:cNvSpPr/>
          <p:nvPr/>
        </p:nvSpPr>
        <p:spPr>
          <a:xfrm>
            <a:off x="6430340" y="293381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cxnSp>
        <p:nvCxnSpPr>
          <p:cNvPr id="33" name="Straight Arrow Connector 32"/>
          <p:cNvCxnSpPr/>
          <p:nvPr/>
        </p:nvCxnSpPr>
        <p:spPr>
          <a:xfrm flipV="1">
            <a:off x="9192530" y="4405581"/>
            <a:ext cx="103623" cy="331916"/>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9067860" y="4735876"/>
            <a:ext cx="113337" cy="35458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7678" name="TextBox 34"/>
          <p:cNvSpPr txBox="1">
            <a:spLocks noChangeArrowheads="1"/>
          </p:cNvSpPr>
          <p:nvPr/>
        </p:nvSpPr>
        <p:spPr bwMode="auto">
          <a:xfrm>
            <a:off x="1943807" y="1368143"/>
            <a:ext cx="6555484"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Present a training instance / adjust the weights</a:t>
            </a:r>
          </a:p>
        </p:txBody>
      </p:sp>
      <p:sp>
        <p:nvSpPr>
          <p:cNvPr id="4" name="Freeform 3"/>
          <p:cNvSpPr/>
          <p:nvPr/>
        </p:nvSpPr>
        <p:spPr>
          <a:xfrm>
            <a:off x="2549350" y="2724951"/>
            <a:ext cx="6890902" cy="2103214"/>
          </a:xfrm>
          <a:custGeom>
            <a:avLst/>
            <a:gdLst>
              <a:gd name="connsiteX0" fmla="*/ 0 w 6756400"/>
              <a:gd name="connsiteY0" fmla="*/ 1097280 h 2062480"/>
              <a:gd name="connsiteX1" fmla="*/ 71120 w 6756400"/>
              <a:gd name="connsiteY1" fmla="*/ 1087120 h 2062480"/>
              <a:gd name="connsiteX2" fmla="*/ 101600 w 6756400"/>
              <a:gd name="connsiteY2" fmla="*/ 1056640 h 2062480"/>
              <a:gd name="connsiteX3" fmla="*/ 132080 w 6756400"/>
              <a:gd name="connsiteY3" fmla="*/ 1046480 h 2062480"/>
              <a:gd name="connsiteX4" fmla="*/ 193040 w 6756400"/>
              <a:gd name="connsiteY4" fmla="*/ 1005840 h 2062480"/>
              <a:gd name="connsiteX5" fmla="*/ 487680 w 6756400"/>
              <a:gd name="connsiteY5" fmla="*/ 985520 h 2062480"/>
              <a:gd name="connsiteX6" fmla="*/ 934720 w 6756400"/>
              <a:gd name="connsiteY6" fmla="*/ 985520 h 2062480"/>
              <a:gd name="connsiteX7" fmla="*/ 985520 w 6756400"/>
              <a:gd name="connsiteY7" fmla="*/ 1026160 h 2062480"/>
              <a:gd name="connsiteX8" fmla="*/ 1016000 w 6756400"/>
              <a:gd name="connsiteY8" fmla="*/ 1046480 h 2062480"/>
              <a:gd name="connsiteX9" fmla="*/ 1107440 w 6756400"/>
              <a:gd name="connsiteY9" fmla="*/ 1137920 h 2062480"/>
              <a:gd name="connsiteX10" fmla="*/ 1188720 w 6756400"/>
              <a:gd name="connsiteY10" fmla="*/ 1148080 h 2062480"/>
              <a:gd name="connsiteX11" fmla="*/ 1280160 w 6756400"/>
              <a:gd name="connsiteY11" fmla="*/ 1219200 h 2062480"/>
              <a:gd name="connsiteX12" fmla="*/ 1290320 w 6756400"/>
              <a:gd name="connsiteY12" fmla="*/ 1249680 h 2062480"/>
              <a:gd name="connsiteX13" fmla="*/ 1412240 w 6756400"/>
              <a:gd name="connsiteY13" fmla="*/ 1280160 h 2062480"/>
              <a:gd name="connsiteX14" fmla="*/ 1483360 w 6756400"/>
              <a:gd name="connsiteY14" fmla="*/ 1270000 h 2062480"/>
              <a:gd name="connsiteX15" fmla="*/ 1503680 w 6756400"/>
              <a:gd name="connsiteY15" fmla="*/ 1239520 h 2062480"/>
              <a:gd name="connsiteX16" fmla="*/ 1564640 w 6756400"/>
              <a:gd name="connsiteY16" fmla="*/ 1188720 h 2062480"/>
              <a:gd name="connsiteX17" fmla="*/ 1574800 w 6756400"/>
              <a:gd name="connsiteY17" fmla="*/ 1117600 h 2062480"/>
              <a:gd name="connsiteX18" fmla="*/ 1595120 w 6756400"/>
              <a:gd name="connsiteY18" fmla="*/ 1046480 h 2062480"/>
              <a:gd name="connsiteX19" fmla="*/ 1615440 w 6756400"/>
              <a:gd name="connsiteY19" fmla="*/ 955040 h 2062480"/>
              <a:gd name="connsiteX20" fmla="*/ 1635760 w 6756400"/>
              <a:gd name="connsiteY20" fmla="*/ 924560 h 2062480"/>
              <a:gd name="connsiteX21" fmla="*/ 1666240 w 6756400"/>
              <a:gd name="connsiteY21" fmla="*/ 914400 h 2062480"/>
              <a:gd name="connsiteX22" fmla="*/ 1706880 w 6756400"/>
              <a:gd name="connsiteY22" fmla="*/ 853440 h 2062480"/>
              <a:gd name="connsiteX23" fmla="*/ 1727200 w 6756400"/>
              <a:gd name="connsiteY23" fmla="*/ 792480 h 2062480"/>
              <a:gd name="connsiteX24" fmla="*/ 1828800 w 6756400"/>
              <a:gd name="connsiteY24" fmla="*/ 741680 h 2062480"/>
              <a:gd name="connsiteX25" fmla="*/ 1859280 w 6756400"/>
              <a:gd name="connsiteY25" fmla="*/ 721360 h 2062480"/>
              <a:gd name="connsiteX26" fmla="*/ 1879600 w 6756400"/>
              <a:gd name="connsiteY26" fmla="*/ 690880 h 2062480"/>
              <a:gd name="connsiteX27" fmla="*/ 1910080 w 6756400"/>
              <a:gd name="connsiteY27" fmla="*/ 650240 h 2062480"/>
              <a:gd name="connsiteX28" fmla="*/ 2011680 w 6756400"/>
              <a:gd name="connsiteY28" fmla="*/ 609600 h 2062480"/>
              <a:gd name="connsiteX29" fmla="*/ 2042160 w 6756400"/>
              <a:gd name="connsiteY29" fmla="*/ 599440 h 2062480"/>
              <a:gd name="connsiteX30" fmla="*/ 2275840 w 6756400"/>
              <a:gd name="connsiteY30" fmla="*/ 619760 h 2062480"/>
              <a:gd name="connsiteX31" fmla="*/ 2306320 w 6756400"/>
              <a:gd name="connsiteY31" fmla="*/ 640080 h 2062480"/>
              <a:gd name="connsiteX32" fmla="*/ 2336800 w 6756400"/>
              <a:gd name="connsiteY32" fmla="*/ 650240 h 2062480"/>
              <a:gd name="connsiteX33" fmla="*/ 2377440 w 6756400"/>
              <a:gd name="connsiteY33" fmla="*/ 680720 h 2062480"/>
              <a:gd name="connsiteX34" fmla="*/ 2397760 w 6756400"/>
              <a:gd name="connsiteY34" fmla="*/ 711200 h 2062480"/>
              <a:gd name="connsiteX35" fmla="*/ 2428240 w 6756400"/>
              <a:gd name="connsiteY35" fmla="*/ 721360 h 2062480"/>
              <a:gd name="connsiteX36" fmla="*/ 2611120 w 6756400"/>
              <a:gd name="connsiteY36" fmla="*/ 731520 h 2062480"/>
              <a:gd name="connsiteX37" fmla="*/ 2661920 w 6756400"/>
              <a:gd name="connsiteY37" fmla="*/ 741680 h 2062480"/>
              <a:gd name="connsiteX38" fmla="*/ 2692400 w 6756400"/>
              <a:gd name="connsiteY38" fmla="*/ 751840 h 2062480"/>
              <a:gd name="connsiteX39" fmla="*/ 2733040 w 6756400"/>
              <a:gd name="connsiteY39" fmla="*/ 762000 h 2062480"/>
              <a:gd name="connsiteX40" fmla="*/ 2763520 w 6756400"/>
              <a:gd name="connsiteY40" fmla="*/ 782320 h 2062480"/>
              <a:gd name="connsiteX41" fmla="*/ 2885440 w 6756400"/>
              <a:gd name="connsiteY41" fmla="*/ 762000 h 2062480"/>
              <a:gd name="connsiteX42" fmla="*/ 2966720 w 6756400"/>
              <a:gd name="connsiteY42" fmla="*/ 741680 h 2062480"/>
              <a:gd name="connsiteX43" fmla="*/ 3068320 w 6756400"/>
              <a:gd name="connsiteY43" fmla="*/ 690880 h 2062480"/>
              <a:gd name="connsiteX44" fmla="*/ 3098800 w 6756400"/>
              <a:gd name="connsiteY44" fmla="*/ 660400 h 2062480"/>
              <a:gd name="connsiteX45" fmla="*/ 3119120 w 6756400"/>
              <a:gd name="connsiteY45" fmla="*/ 629920 h 2062480"/>
              <a:gd name="connsiteX46" fmla="*/ 3180080 w 6756400"/>
              <a:gd name="connsiteY46" fmla="*/ 609600 h 2062480"/>
              <a:gd name="connsiteX47" fmla="*/ 3241040 w 6756400"/>
              <a:gd name="connsiteY47" fmla="*/ 568960 h 2062480"/>
              <a:gd name="connsiteX48" fmla="*/ 3312160 w 6756400"/>
              <a:gd name="connsiteY48" fmla="*/ 548640 h 2062480"/>
              <a:gd name="connsiteX49" fmla="*/ 3373120 w 6756400"/>
              <a:gd name="connsiteY49" fmla="*/ 528320 h 2062480"/>
              <a:gd name="connsiteX50" fmla="*/ 3474720 w 6756400"/>
              <a:gd name="connsiteY50" fmla="*/ 518160 h 2062480"/>
              <a:gd name="connsiteX51" fmla="*/ 3556000 w 6756400"/>
              <a:gd name="connsiteY51" fmla="*/ 487680 h 2062480"/>
              <a:gd name="connsiteX52" fmla="*/ 3596640 w 6756400"/>
              <a:gd name="connsiteY52" fmla="*/ 436880 h 2062480"/>
              <a:gd name="connsiteX53" fmla="*/ 3667760 w 6756400"/>
              <a:gd name="connsiteY53" fmla="*/ 375920 h 2062480"/>
              <a:gd name="connsiteX54" fmla="*/ 3769360 w 6756400"/>
              <a:gd name="connsiteY54" fmla="*/ 284480 h 2062480"/>
              <a:gd name="connsiteX55" fmla="*/ 3799840 w 6756400"/>
              <a:gd name="connsiteY55" fmla="*/ 274320 h 2062480"/>
              <a:gd name="connsiteX56" fmla="*/ 3840480 w 6756400"/>
              <a:gd name="connsiteY56" fmla="*/ 243840 h 2062480"/>
              <a:gd name="connsiteX57" fmla="*/ 3891280 w 6756400"/>
              <a:gd name="connsiteY57" fmla="*/ 213360 h 2062480"/>
              <a:gd name="connsiteX58" fmla="*/ 3901440 w 6756400"/>
              <a:gd name="connsiteY58" fmla="*/ 182880 h 2062480"/>
              <a:gd name="connsiteX59" fmla="*/ 4023360 w 6756400"/>
              <a:gd name="connsiteY59" fmla="*/ 91440 h 2062480"/>
              <a:gd name="connsiteX60" fmla="*/ 4084320 w 6756400"/>
              <a:gd name="connsiteY60" fmla="*/ 60960 h 2062480"/>
              <a:gd name="connsiteX61" fmla="*/ 4460240 w 6756400"/>
              <a:gd name="connsiteY61" fmla="*/ 50800 h 2062480"/>
              <a:gd name="connsiteX62" fmla="*/ 4622800 w 6756400"/>
              <a:gd name="connsiteY62" fmla="*/ 10160 h 2062480"/>
              <a:gd name="connsiteX63" fmla="*/ 4744720 w 6756400"/>
              <a:gd name="connsiteY63" fmla="*/ 0 h 2062480"/>
              <a:gd name="connsiteX64" fmla="*/ 4968240 w 6756400"/>
              <a:gd name="connsiteY64" fmla="*/ 10160 h 2062480"/>
              <a:gd name="connsiteX65" fmla="*/ 5069840 w 6756400"/>
              <a:gd name="connsiteY65" fmla="*/ 30480 h 2062480"/>
              <a:gd name="connsiteX66" fmla="*/ 5191760 w 6756400"/>
              <a:gd name="connsiteY66" fmla="*/ 60960 h 2062480"/>
              <a:gd name="connsiteX67" fmla="*/ 5222240 w 6756400"/>
              <a:gd name="connsiteY67" fmla="*/ 81280 h 2062480"/>
              <a:gd name="connsiteX68" fmla="*/ 5262880 w 6756400"/>
              <a:gd name="connsiteY68" fmla="*/ 101600 h 2062480"/>
              <a:gd name="connsiteX69" fmla="*/ 5323840 w 6756400"/>
              <a:gd name="connsiteY69" fmla="*/ 142240 h 2062480"/>
              <a:gd name="connsiteX70" fmla="*/ 5334000 w 6756400"/>
              <a:gd name="connsiteY70" fmla="*/ 172720 h 2062480"/>
              <a:gd name="connsiteX71" fmla="*/ 5405120 w 6756400"/>
              <a:gd name="connsiteY71" fmla="*/ 274320 h 2062480"/>
              <a:gd name="connsiteX72" fmla="*/ 5445760 w 6756400"/>
              <a:gd name="connsiteY72" fmla="*/ 314960 h 2062480"/>
              <a:gd name="connsiteX73" fmla="*/ 5527040 w 6756400"/>
              <a:gd name="connsiteY73" fmla="*/ 416560 h 2062480"/>
              <a:gd name="connsiteX74" fmla="*/ 5557520 w 6756400"/>
              <a:gd name="connsiteY74" fmla="*/ 467360 h 2062480"/>
              <a:gd name="connsiteX75" fmla="*/ 5628640 w 6756400"/>
              <a:gd name="connsiteY75" fmla="*/ 528320 h 2062480"/>
              <a:gd name="connsiteX76" fmla="*/ 5659120 w 6756400"/>
              <a:gd name="connsiteY76" fmla="*/ 568960 h 2062480"/>
              <a:gd name="connsiteX77" fmla="*/ 5709920 w 6756400"/>
              <a:gd name="connsiteY77" fmla="*/ 609600 h 2062480"/>
              <a:gd name="connsiteX78" fmla="*/ 5791200 w 6756400"/>
              <a:gd name="connsiteY78" fmla="*/ 711200 h 2062480"/>
              <a:gd name="connsiteX79" fmla="*/ 5842000 w 6756400"/>
              <a:gd name="connsiteY79" fmla="*/ 772160 h 2062480"/>
              <a:gd name="connsiteX80" fmla="*/ 5872480 w 6756400"/>
              <a:gd name="connsiteY80" fmla="*/ 822960 h 2062480"/>
              <a:gd name="connsiteX81" fmla="*/ 5943600 w 6756400"/>
              <a:gd name="connsiteY81" fmla="*/ 894080 h 2062480"/>
              <a:gd name="connsiteX82" fmla="*/ 6004560 w 6756400"/>
              <a:gd name="connsiteY82" fmla="*/ 914400 h 2062480"/>
              <a:gd name="connsiteX83" fmla="*/ 6014720 w 6756400"/>
              <a:gd name="connsiteY83" fmla="*/ 1158240 h 2062480"/>
              <a:gd name="connsiteX84" fmla="*/ 6055360 w 6756400"/>
              <a:gd name="connsiteY84" fmla="*/ 1168400 h 2062480"/>
              <a:gd name="connsiteX85" fmla="*/ 6106160 w 6756400"/>
              <a:gd name="connsiteY85" fmla="*/ 1219200 h 2062480"/>
              <a:gd name="connsiteX86" fmla="*/ 6136640 w 6756400"/>
              <a:gd name="connsiteY86" fmla="*/ 1270000 h 2062480"/>
              <a:gd name="connsiteX87" fmla="*/ 6177280 w 6756400"/>
              <a:gd name="connsiteY87" fmla="*/ 1330960 h 2062480"/>
              <a:gd name="connsiteX88" fmla="*/ 6228080 w 6756400"/>
              <a:gd name="connsiteY88" fmla="*/ 1422400 h 2062480"/>
              <a:gd name="connsiteX89" fmla="*/ 6238240 w 6756400"/>
              <a:gd name="connsiteY89" fmla="*/ 1473200 h 2062480"/>
              <a:gd name="connsiteX90" fmla="*/ 6319520 w 6756400"/>
              <a:gd name="connsiteY90" fmla="*/ 1524000 h 2062480"/>
              <a:gd name="connsiteX91" fmla="*/ 6350000 w 6756400"/>
              <a:gd name="connsiteY91" fmla="*/ 1574800 h 2062480"/>
              <a:gd name="connsiteX92" fmla="*/ 6370320 w 6756400"/>
              <a:gd name="connsiteY92" fmla="*/ 1645920 h 2062480"/>
              <a:gd name="connsiteX93" fmla="*/ 6380480 w 6756400"/>
              <a:gd name="connsiteY93" fmla="*/ 1676400 h 2062480"/>
              <a:gd name="connsiteX94" fmla="*/ 6410960 w 6756400"/>
              <a:gd name="connsiteY94" fmla="*/ 1788160 h 2062480"/>
              <a:gd name="connsiteX95" fmla="*/ 6471920 w 6756400"/>
              <a:gd name="connsiteY95" fmla="*/ 1859280 h 2062480"/>
              <a:gd name="connsiteX96" fmla="*/ 6492240 w 6756400"/>
              <a:gd name="connsiteY96" fmla="*/ 1889760 h 2062480"/>
              <a:gd name="connsiteX97" fmla="*/ 6593840 w 6756400"/>
              <a:gd name="connsiteY97" fmla="*/ 1940560 h 2062480"/>
              <a:gd name="connsiteX98" fmla="*/ 6624320 w 6756400"/>
              <a:gd name="connsiteY98" fmla="*/ 1960880 h 2062480"/>
              <a:gd name="connsiteX99" fmla="*/ 6654800 w 6756400"/>
              <a:gd name="connsiteY99" fmla="*/ 1971040 h 2062480"/>
              <a:gd name="connsiteX100" fmla="*/ 6675120 w 6756400"/>
              <a:gd name="connsiteY100" fmla="*/ 2032000 h 2062480"/>
              <a:gd name="connsiteX101" fmla="*/ 6695440 w 6756400"/>
              <a:gd name="connsiteY101" fmla="*/ 2062480 h 2062480"/>
              <a:gd name="connsiteX102" fmla="*/ 6756400 w 6756400"/>
              <a:gd name="connsiteY102" fmla="*/ 2052320 h 20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756400" h="2062480">
                <a:moveTo>
                  <a:pt x="0" y="1097280"/>
                </a:moveTo>
                <a:cubicBezTo>
                  <a:pt x="23707" y="1093893"/>
                  <a:pt x="48885" y="1096014"/>
                  <a:pt x="71120" y="1087120"/>
                </a:cubicBezTo>
                <a:cubicBezTo>
                  <a:pt x="84461" y="1081784"/>
                  <a:pt x="89645" y="1064610"/>
                  <a:pt x="101600" y="1056640"/>
                </a:cubicBezTo>
                <a:cubicBezTo>
                  <a:pt x="110511" y="1050699"/>
                  <a:pt x="122718" y="1051681"/>
                  <a:pt x="132080" y="1046480"/>
                </a:cubicBezTo>
                <a:cubicBezTo>
                  <a:pt x="153428" y="1034620"/>
                  <a:pt x="168652" y="1007124"/>
                  <a:pt x="193040" y="1005840"/>
                </a:cubicBezTo>
                <a:cubicBezTo>
                  <a:pt x="420069" y="993891"/>
                  <a:pt x="321964" y="1002092"/>
                  <a:pt x="487680" y="985520"/>
                </a:cubicBezTo>
                <a:cubicBezTo>
                  <a:pt x="687422" y="935584"/>
                  <a:pt x="541076" y="963651"/>
                  <a:pt x="934720" y="985520"/>
                </a:cubicBezTo>
                <a:cubicBezTo>
                  <a:pt x="951653" y="999067"/>
                  <a:pt x="968172" y="1013149"/>
                  <a:pt x="985520" y="1026160"/>
                </a:cubicBezTo>
                <a:cubicBezTo>
                  <a:pt x="995289" y="1033486"/>
                  <a:pt x="1008053" y="1037209"/>
                  <a:pt x="1016000" y="1046480"/>
                </a:cubicBezTo>
                <a:cubicBezTo>
                  <a:pt x="1047165" y="1082840"/>
                  <a:pt x="1044740" y="1130083"/>
                  <a:pt x="1107440" y="1137920"/>
                </a:cubicBezTo>
                <a:lnTo>
                  <a:pt x="1188720" y="1148080"/>
                </a:lnTo>
                <a:cubicBezTo>
                  <a:pt x="1261635" y="1196690"/>
                  <a:pt x="1232411" y="1171451"/>
                  <a:pt x="1280160" y="1219200"/>
                </a:cubicBezTo>
                <a:cubicBezTo>
                  <a:pt x="1283547" y="1229360"/>
                  <a:pt x="1283630" y="1241317"/>
                  <a:pt x="1290320" y="1249680"/>
                </a:cubicBezTo>
                <a:cubicBezTo>
                  <a:pt x="1317636" y="1283824"/>
                  <a:pt x="1380697" y="1276655"/>
                  <a:pt x="1412240" y="1280160"/>
                </a:cubicBezTo>
                <a:cubicBezTo>
                  <a:pt x="1435947" y="1276773"/>
                  <a:pt x="1461477" y="1279726"/>
                  <a:pt x="1483360" y="1270000"/>
                </a:cubicBezTo>
                <a:cubicBezTo>
                  <a:pt x="1494518" y="1265041"/>
                  <a:pt x="1495863" y="1248901"/>
                  <a:pt x="1503680" y="1239520"/>
                </a:cubicBezTo>
                <a:cubicBezTo>
                  <a:pt x="1528126" y="1210184"/>
                  <a:pt x="1534670" y="1208700"/>
                  <a:pt x="1564640" y="1188720"/>
                </a:cubicBezTo>
                <a:cubicBezTo>
                  <a:pt x="1568027" y="1165013"/>
                  <a:pt x="1570516" y="1141161"/>
                  <a:pt x="1574800" y="1117600"/>
                </a:cubicBezTo>
                <a:cubicBezTo>
                  <a:pt x="1587470" y="1047917"/>
                  <a:pt x="1580612" y="1104513"/>
                  <a:pt x="1595120" y="1046480"/>
                </a:cubicBezTo>
                <a:cubicBezTo>
                  <a:pt x="1598013" y="1034907"/>
                  <a:pt x="1609182" y="969642"/>
                  <a:pt x="1615440" y="955040"/>
                </a:cubicBezTo>
                <a:cubicBezTo>
                  <a:pt x="1620250" y="943817"/>
                  <a:pt x="1626225" y="932188"/>
                  <a:pt x="1635760" y="924560"/>
                </a:cubicBezTo>
                <a:cubicBezTo>
                  <a:pt x="1644123" y="917870"/>
                  <a:pt x="1656080" y="917787"/>
                  <a:pt x="1666240" y="914400"/>
                </a:cubicBezTo>
                <a:cubicBezTo>
                  <a:pt x="1699852" y="813563"/>
                  <a:pt x="1643459" y="967598"/>
                  <a:pt x="1706880" y="853440"/>
                </a:cubicBezTo>
                <a:cubicBezTo>
                  <a:pt x="1717282" y="834716"/>
                  <a:pt x="1720427" y="812800"/>
                  <a:pt x="1727200" y="792480"/>
                </a:cubicBezTo>
                <a:cubicBezTo>
                  <a:pt x="1747234" y="732379"/>
                  <a:pt x="1726905" y="764323"/>
                  <a:pt x="1828800" y="741680"/>
                </a:cubicBezTo>
                <a:cubicBezTo>
                  <a:pt x="1838960" y="734907"/>
                  <a:pt x="1850646" y="729994"/>
                  <a:pt x="1859280" y="721360"/>
                </a:cubicBezTo>
                <a:cubicBezTo>
                  <a:pt x="1867914" y="712726"/>
                  <a:pt x="1872503" y="700816"/>
                  <a:pt x="1879600" y="690880"/>
                </a:cubicBezTo>
                <a:cubicBezTo>
                  <a:pt x="1889442" y="677101"/>
                  <a:pt x="1898106" y="662214"/>
                  <a:pt x="1910080" y="650240"/>
                </a:cubicBezTo>
                <a:cubicBezTo>
                  <a:pt x="1937285" y="623035"/>
                  <a:pt x="1976909" y="619535"/>
                  <a:pt x="2011680" y="609600"/>
                </a:cubicBezTo>
                <a:cubicBezTo>
                  <a:pt x="2021978" y="606658"/>
                  <a:pt x="2032000" y="602827"/>
                  <a:pt x="2042160" y="599440"/>
                </a:cubicBezTo>
                <a:cubicBezTo>
                  <a:pt x="2045615" y="599670"/>
                  <a:pt x="2238529" y="609584"/>
                  <a:pt x="2275840" y="619760"/>
                </a:cubicBezTo>
                <a:cubicBezTo>
                  <a:pt x="2287621" y="622973"/>
                  <a:pt x="2295398" y="634619"/>
                  <a:pt x="2306320" y="640080"/>
                </a:cubicBezTo>
                <a:cubicBezTo>
                  <a:pt x="2315899" y="644869"/>
                  <a:pt x="2326640" y="646853"/>
                  <a:pt x="2336800" y="650240"/>
                </a:cubicBezTo>
                <a:cubicBezTo>
                  <a:pt x="2350347" y="660400"/>
                  <a:pt x="2365466" y="668746"/>
                  <a:pt x="2377440" y="680720"/>
                </a:cubicBezTo>
                <a:cubicBezTo>
                  <a:pt x="2386074" y="689354"/>
                  <a:pt x="2388225" y="703572"/>
                  <a:pt x="2397760" y="711200"/>
                </a:cubicBezTo>
                <a:cubicBezTo>
                  <a:pt x="2406123" y="717890"/>
                  <a:pt x="2417579" y="720345"/>
                  <a:pt x="2428240" y="721360"/>
                </a:cubicBezTo>
                <a:cubicBezTo>
                  <a:pt x="2489019" y="727148"/>
                  <a:pt x="2550160" y="728133"/>
                  <a:pt x="2611120" y="731520"/>
                </a:cubicBezTo>
                <a:cubicBezTo>
                  <a:pt x="2628053" y="734907"/>
                  <a:pt x="2645167" y="737492"/>
                  <a:pt x="2661920" y="741680"/>
                </a:cubicBezTo>
                <a:cubicBezTo>
                  <a:pt x="2672310" y="744277"/>
                  <a:pt x="2682102" y="748898"/>
                  <a:pt x="2692400" y="751840"/>
                </a:cubicBezTo>
                <a:cubicBezTo>
                  <a:pt x="2705826" y="755676"/>
                  <a:pt x="2719493" y="758613"/>
                  <a:pt x="2733040" y="762000"/>
                </a:cubicBezTo>
                <a:cubicBezTo>
                  <a:pt x="2743200" y="768773"/>
                  <a:pt x="2751351" y="781306"/>
                  <a:pt x="2763520" y="782320"/>
                </a:cubicBezTo>
                <a:cubicBezTo>
                  <a:pt x="2838893" y="788601"/>
                  <a:pt x="2835194" y="775703"/>
                  <a:pt x="2885440" y="762000"/>
                </a:cubicBezTo>
                <a:cubicBezTo>
                  <a:pt x="2912383" y="754652"/>
                  <a:pt x="2966720" y="741680"/>
                  <a:pt x="2966720" y="741680"/>
                </a:cubicBezTo>
                <a:cubicBezTo>
                  <a:pt x="3039298" y="693294"/>
                  <a:pt x="3003988" y="706963"/>
                  <a:pt x="3068320" y="690880"/>
                </a:cubicBezTo>
                <a:cubicBezTo>
                  <a:pt x="3078480" y="680720"/>
                  <a:pt x="3089602" y="671438"/>
                  <a:pt x="3098800" y="660400"/>
                </a:cubicBezTo>
                <a:cubicBezTo>
                  <a:pt x="3106617" y="651019"/>
                  <a:pt x="3108765" y="636392"/>
                  <a:pt x="3119120" y="629920"/>
                </a:cubicBezTo>
                <a:cubicBezTo>
                  <a:pt x="3137283" y="618568"/>
                  <a:pt x="3162258" y="621481"/>
                  <a:pt x="3180080" y="609600"/>
                </a:cubicBezTo>
                <a:cubicBezTo>
                  <a:pt x="3200400" y="596053"/>
                  <a:pt x="3217872" y="576683"/>
                  <a:pt x="3241040" y="568960"/>
                </a:cubicBezTo>
                <a:cubicBezTo>
                  <a:pt x="3343474" y="534815"/>
                  <a:pt x="3184585" y="586912"/>
                  <a:pt x="3312160" y="548640"/>
                </a:cubicBezTo>
                <a:cubicBezTo>
                  <a:pt x="3332676" y="542485"/>
                  <a:pt x="3352068" y="532267"/>
                  <a:pt x="3373120" y="528320"/>
                </a:cubicBezTo>
                <a:cubicBezTo>
                  <a:pt x="3406573" y="522048"/>
                  <a:pt x="3440853" y="521547"/>
                  <a:pt x="3474720" y="518160"/>
                </a:cubicBezTo>
                <a:cubicBezTo>
                  <a:pt x="3500664" y="511674"/>
                  <a:pt x="3534748" y="506275"/>
                  <a:pt x="3556000" y="487680"/>
                </a:cubicBezTo>
                <a:cubicBezTo>
                  <a:pt x="3572320" y="473400"/>
                  <a:pt x="3582360" y="453200"/>
                  <a:pt x="3596640" y="436880"/>
                </a:cubicBezTo>
                <a:cubicBezTo>
                  <a:pt x="3643256" y="383605"/>
                  <a:pt x="3610720" y="427775"/>
                  <a:pt x="3667760" y="375920"/>
                </a:cubicBezTo>
                <a:cubicBezTo>
                  <a:pt x="3699939" y="346666"/>
                  <a:pt x="3728312" y="305004"/>
                  <a:pt x="3769360" y="284480"/>
                </a:cubicBezTo>
                <a:cubicBezTo>
                  <a:pt x="3778939" y="279691"/>
                  <a:pt x="3789680" y="277707"/>
                  <a:pt x="3799840" y="274320"/>
                </a:cubicBezTo>
                <a:cubicBezTo>
                  <a:pt x="3813387" y="264160"/>
                  <a:pt x="3826391" y="253233"/>
                  <a:pt x="3840480" y="243840"/>
                </a:cubicBezTo>
                <a:cubicBezTo>
                  <a:pt x="3856911" y="232886"/>
                  <a:pt x="3877316" y="227324"/>
                  <a:pt x="3891280" y="213360"/>
                </a:cubicBezTo>
                <a:cubicBezTo>
                  <a:pt x="3898853" y="205787"/>
                  <a:pt x="3895215" y="191595"/>
                  <a:pt x="3901440" y="182880"/>
                </a:cubicBezTo>
                <a:cubicBezTo>
                  <a:pt x="3933504" y="137990"/>
                  <a:pt x="3977812" y="121805"/>
                  <a:pt x="4023360" y="91440"/>
                </a:cubicBezTo>
                <a:cubicBezTo>
                  <a:pt x="4040715" y="79870"/>
                  <a:pt x="4061583" y="62097"/>
                  <a:pt x="4084320" y="60960"/>
                </a:cubicBezTo>
                <a:cubicBezTo>
                  <a:pt x="4209516" y="54700"/>
                  <a:pt x="4334933" y="54187"/>
                  <a:pt x="4460240" y="50800"/>
                </a:cubicBezTo>
                <a:cubicBezTo>
                  <a:pt x="4529400" y="27747"/>
                  <a:pt x="4539807" y="21477"/>
                  <a:pt x="4622800" y="10160"/>
                </a:cubicBezTo>
                <a:cubicBezTo>
                  <a:pt x="4663207" y="4650"/>
                  <a:pt x="4704080" y="3387"/>
                  <a:pt x="4744720" y="0"/>
                </a:cubicBezTo>
                <a:cubicBezTo>
                  <a:pt x="4819227" y="3387"/>
                  <a:pt x="4893846" y="4846"/>
                  <a:pt x="4968240" y="10160"/>
                </a:cubicBezTo>
                <a:cubicBezTo>
                  <a:pt x="5003116" y="12651"/>
                  <a:pt x="5036232" y="22078"/>
                  <a:pt x="5069840" y="30480"/>
                </a:cubicBezTo>
                <a:cubicBezTo>
                  <a:pt x="5139584" y="76976"/>
                  <a:pt x="5053659" y="26435"/>
                  <a:pt x="5191760" y="60960"/>
                </a:cubicBezTo>
                <a:cubicBezTo>
                  <a:pt x="5203606" y="63922"/>
                  <a:pt x="5211638" y="75222"/>
                  <a:pt x="5222240" y="81280"/>
                </a:cubicBezTo>
                <a:cubicBezTo>
                  <a:pt x="5235390" y="88794"/>
                  <a:pt x="5249893" y="93808"/>
                  <a:pt x="5262880" y="101600"/>
                </a:cubicBezTo>
                <a:cubicBezTo>
                  <a:pt x="5283821" y="114165"/>
                  <a:pt x="5323840" y="142240"/>
                  <a:pt x="5323840" y="142240"/>
                </a:cubicBezTo>
                <a:cubicBezTo>
                  <a:pt x="5327227" y="152400"/>
                  <a:pt x="5328799" y="163358"/>
                  <a:pt x="5334000" y="172720"/>
                </a:cubicBezTo>
                <a:cubicBezTo>
                  <a:pt x="5342325" y="187704"/>
                  <a:pt x="5388907" y="255790"/>
                  <a:pt x="5405120" y="274320"/>
                </a:cubicBezTo>
                <a:cubicBezTo>
                  <a:pt x="5417736" y="288738"/>
                  <a:pt x="5433292" y="300414"/>
                  <a:pt x="5445760" y="314960"/>
                </a:cubicBezTo>
                <a:cubicBezTo>
                  <a:pt x="5473985" y="347889"/>
                  <a:pt x="5504726" y="379370"/>
                  <a:pt x="5527040" y="416560"/>
                </a:cubicBezTo>
                <a:cubicBezTo>
                  <a:pt x="5537200" y="433493"/>
                  <a:pt x="5545396" y="451772"/>
                  <a:pt x="5557520" y="467360"/>
                </a:cubicBezTo>
                <a:cubicBezTo>
                  <a:pt x="5642489" y="576605"/>
                  <a:pt x="5559469" y="459149"/>
                  <a:pt x="5628640" y="528320"/>
                </a:cubicBezTo>
                <a:cubicBezTo>
                  <a:pt x="5640614" y="540294"/>
                  <a:pt x="5647146" y="556986"/>
                  <a:pt x="5659120" y="568960"/>
                </a:cubicBezTo>
                <a:cubicBezTo>
                  <a:pt x="5674454" y="584294"/>
                  <a:pt x="5695164" y="593709"/>
                  <a:pt x="5709920" y="609600"/>
                </a:cubicBezTo>
                <a:cubicBezTo>
                  <a:pt x="5739432" y="641382"/>
                  <a:pt x="5763851" y="677540"/>
                  <a:pt x="5791200" y="711200"/>
                </a:cubicBezTo>
                <a:cubicBezTo>
                  <a:pt x="5807880" y="731729"/>
                  <a:pt x="5828391" y="749479"/>
                  <a:pt x="5842000" y="772160"/>
                </a:cubicBezTo>
                <a:cubicBezTo>
                  <a:pt x="5852160" y="789093"/>
                  <a:pt x="5859838" y="807790"/>
                  <a:pt x="5872480" y="822960"/>
                </a:cubicBezTo>
                <a:cubicBezTo>
                  <a:pt x="5893943" y="848716"/>
                  <a:pt x="5911794" y="883478"/>
                  <a:pt x="5943600" y="894080"/>
                </a:cubicBezTo>
                <a:lnTo>
                  <a:pt x="6004560" y="914400"/>
                </a:lnTo>
                <a:cubicBezTo>
                  <a:pt x="6007947" y="995680"/>
                  <a:pt x="5998766" y="1078469"/>
                  <a:pt x="6014720" y="1158240"/>
                </a:cubicBezTo>
                <a:cubicBezTo>
                  <a:pt x="6017458" y="1171932"/>
                  <a:pt x="6043742" y="1160654"/>
                  <a:pt x="6055360" y="1168400"/>
                </a:cubicBezTo>
                <a:cubicBezTo>
                  <a:pt x="6075285" y="1181684"/>
                  <a:pt x="6091200" y="1200500"/>
                  <a:pt x="6106160" y="1219200"/>
                </a:cubicBezTo>
                <a:cubicBezTo>
                  <a:pt x="6118496" y="1234620"/>
                  <a:pt x="6126038" y="1253340"/>
                  <a:pt x="6136640" y="1270000"/>
                </a:cubicBezTo>
                <a:cubicBezTo>
                  <a:pt x="6149751" y="1290604"/>
                  <a:pt x="6164975" y="1309865"/>
                  <a:pt x="6177280" y="1330960"/>
                </a:cubicBezTo>
                <a:cubicBezTo>
                  <a:pt x="6261142" y="1474723"/>
                  <a:pt x="6169401" y="1334382"/>
                  <a:pt x="6228080" y="1422400"/>
                </a:cubicBezTo>
                <a:cubicBezTo>
                  <a:pt x="6231467" y="1439333"/>
                  <a:pt x="6230517" y="1457754"/>
                  <a:pt x="6238240" y="1473200"/>
                </a:cubicBezTo>
                <a:cubicBezTo>
                  <a:pt x="6254506" y="1505732"/>
                  <a:pt x="6289790" y="1512108"/>
                  <a:pt x="6319520" y="1524000"/>
                </a:cubicBezTo>
                <a:cubicBezTo>
                  <a:pt x="6329680" y="1540933"/>
                  <a:pt x="6341169" y="1557137"/>
                  <a:pt x="6350000" y="1574800"/>
                </a:cubicBezTo>
                <a:cubicBezTo>
                  <a:pt x="6358120" y="1591040"/>
                  <a:pt x="6365980" y="1630729"/>
                  <a:pt x="6370320" y="1645920"/>
                </a:cubicBezTo>
                <a:cubicBezTo>
                  <a:pt x="6373262" y="1656218"/>
                  <a:pt x="6377883" y="1666010"/>
                  <a:pt x="6380480" y="1676400"/>
                </a:cubicBezTo>
                <a:cubicBezTo>
                  <a:pt x="6385771" y="1697563"/>
                  <a:pt x="6396429" y="1773629"/>
                  <a:pt x="6410960" y="1788160"/>
                </a:cubicBezTo>
                <a:cubicBezTo>
                  <a:pt x="6447884" y="1825084"/>
                  <a:pt x="6439336" y="1813662"/>
                  <a:pt x="6471920" y="1859280"/>
                </a:cubicBezTo>
                <a:cubicBezTo>
                  <a:pt x="6479017" y="1869216"/>
                  <a:pt x="6483050" y="1881719"/>
                  <a:pt x="6492240" y="1889760"/>
                </a:cubicBezTo>
                <a:cubicBezTo>
                  <a:pt x="6540626" y="1932097"/>
                  <a:pt x="6543340" y="1927935"/>
                  <a:pt x="6593840" y="1940560"/>
                </a:cubicBezTo>
                <a:cubicBezTo>
                  <a:pt x="6604000" y="1947333"/>
                  <a:pt x="6613398" y="1955419"/>
                  <a:pt x="6624320" y="1960880"/>
                </a:cubicBezTo>
                <a:cubicBezTo>
                  <a:pt x="6633899" y="1965669"/>
                  <a:pt x="6648575" y="1962325"/>
                  <a:pt x="6654800" y="1971040"/>
                </a:cubicBezTo>
                <a:cubicBezTo>
                  <a:pt x="6667250" y="1988469"/>
                  <a:pt x="6663239" y="2014178"/>
                  <a:pt x="6675120" y="2032000"/>
                </a:cubicBezTo>
                <a:lnTo>
                  <a:pt x="6695440" y="2062480"/>
                </a:lnTo>
                <a:lnTo>
                  <a:pt x="6756400" y="2052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3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Decision Boundary Perspective…</a:t>
            </a: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6405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12147" y="4947978"/>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6" name="Oval 5"/>
          <p:cNvSpPr/>
          <p:nvPr/>
        </p:nvSpPr>
        <p:spPr>
          <a:xfrm>
            <a:off x="4446940" y="2797810"/>
            <a:ext cx="320582" cy="414490"/>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 name="Oval 6"/>
          <p:cNvSpPr/>
          <p:nvPr/>
        </p:nvSpPr>
        <p:spPr>
          <a:xfrm>
            <a:off x="4285030" y="3534502"/>
            <a:ext cx="32220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 name="Oval 7"/>
          <p:cNvSpPr/>
          <p:nvPr/>
        </p:nvSpPr>
        <p:spPr>
          <a:xfrm>
            <a:off x="4757808" y="3108677"/>
            <a:ext cx="320582" cy="41449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9" name="Oval 8"/>
          <p:cNvSpPr/>
          <p:nvPr/>
        </p:nvSpPr>
        <p:spPr>
          <a:xfrm>
            <a:off x="4607232" y="3989469"/>
            <a:ext cx="320582"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0" name="Oval 9"/>
          <p:cNvSpPr/>
          <p:nvPr/>
        </p:nvSpPr>
        <p:spPr>
          <a:xfrm>
            <a:off x="5068676" y="3419545"/>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1" name="Oval 10"/>
          <p:cNvSpPr/>
          <p:nvPr/>
        </p:nvSpPr>
        <p:spPr>
          <a:xfrm>
            <a:off x="4072926" y="419833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2" name="Oval 11"/>
          <p:cNvSpPr/>
          <p:nvPr/>
        </p:nvSpPr>
        <p:spPr>
          <a:xfrm>
            <a:off x="3554813" y="3327257"/>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3" name="Oval 12"/>
          <p:cNvSpPr/>
          <p:nvPr/>
        </p:nvSpPr>
        <p:spPr>
          <a:xfrm>
            <a:off x="5342303" y="2456179"/>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4" name="Oval 13"/>
          <p:cNvSpPr/>
          <p:nvPr/>
        </p:nvSpPr>
        <p:spPr>
          <a:xfrm>
            <a:off x="3477096" y="4582061"/>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5" name="Oval 14"/>
          <p:cNvSpPr/>
          <p:nvPr/>
        </p:nvSpPr>
        <p:spPr>
          <a:xfrm>
            <a:off x="3389666" y="3970040"/>
            <a:ext cx="320582" cy="4161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6" name="Oval 15"/>
          <p:cNvSpPr/>
          <p:nvPr/>
        </p:nvSpPr>
        <p:spPr>
          <a:xfrm>
            <a:off x="6223095" y="2310460"/>
            <a:ext cx="322201"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7" name="Oval 16"/>
          <p:cNvSpPr/>
          <p:nvPr/>
        </p:nvSpPr>
        <p:spPr>
          <a:xfrm>
            <a:off x="6726637" y="263266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8" name="Oval 17"/>
          <p:cNvSpPr/>
          <p:nvPr/>
        </p:nvSpPr>
        <p:spPr>
          <a:xfrm>
            <a:off x="6564727" y="3367734"/>
            <a:ext cx="322202" cy="41611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9" name="Oval 18"/>
          <p:cNvSpPr/>
          <p:nvPr/>
        </p:nvSpPr>
        <p:spPr>
          <a:xfrm>
            <a:off x="7037505" y="2943529"/>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0" name="Oval 19"/>
          <p:cNvSpPr/>
          <p:nvPr/>
        </p:nvSpPr>
        <p:spPr>
          <a:xfrm>
            <a:off x="6886929" y="382432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1" name="Oval 20"/>
          <p:cNvSpPr/>
          <p:nvPr/>
        </p:nvSpPr>
        <p:spPr>
          <a:xfrm>
            <a:off x="7348373" y="3254397"/>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2" name="Oval 21"/>
          <p:cNvSpPr/>
          <p:nvPr/>
        </p:nvSpPr>
        <p:spPr>
          <a:xfrm>
            <a:off x="6352623" y="4031566"/>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3" name="Oval 22"/>
          <p:cNvSpPr/>
          <p:nvPr/>
        </p:nvSpPr>
        <p:spPr>
          <a:xfrm>
            <a:off x="5834510" y="3160489"/>
            <a:ext cx="322201"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4" name="Oval 23"/>
          <p:cNvSpPr/>
          <p:nvPr/>
        </p:nvSpPr>
        <p:spPr>
          <a:xfrm>
            <a:off x="5721175" y="2642376"/>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5" name="Oval 24"/>
          <p:cNvSpPr/>
          <p:nvPr/>
        </p:nvSpPr>
        <p:spPr>
          <a:xfrm>
            <a:off x="5068676" y="4531871"/>
            <a:ext cx="320582" cy="41610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6" name="Oval 25"/>
          <p:cNvSpPr/>
          <p:nvPr/>
        </p:nvSpPr>
        <p:spPr>
          <a:xfrm>
            <a:off x="5502595" y="4117379"/>
            <a:ext cx="32220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7" name="Oval 26"/>
          <p:cNvSpPr/>
          <p:nvPr/>
        </p:nvSpPr>
        <p:spPr>
          <a:xfrm>
            <a:off x="5876609" y="4716447"/>
            <a:ext cx="320582" cy="41449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8" name="Oval 27"/>
          <p:cNvSpPr/>
          <p:nvPr/>
        </p:nvSpPr>
        <p:spPr>
          <a:xfrm>
            <a:off x="5716317" y="2227885"/>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9" name="Oval 28"/>
          <p:cNvSpPr/>
          <p:nvPr/>
        </p:nvSpPr>
        <p:spPr>
          <a:xfrm>
            <a:off x="6430340" y="2933814"/>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cxnSp>
        <p:nvCxnSpPr>
          <p:cNvPr id="33" name="Straight Arrow Connector 32"/>
          <p:cNvCxnSpPr/>
          <p:nvPr/>
        </p:nvCxnSpPr>
        <p:spPr>
          <a:xfrm flipH="1">
            <a:off x="8995001" y="4606348"/>
            <a:ext cx="145719" cy="484111"/>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09955" y="4301957"/>
            <a:ext cx="144101" cy="43392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43806" y="1368143"/>
            <a:ext cx="2145335" cy="478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solidFill>
                  <a:schemeClr val="bg1"/>
                </a:solidFill>
              </a:rPr>
              <a:t>Eventually ….</a:t>
            </a:r>
          </a:p>
        </p:txBody>
      </p:sp>
      <p:sp>
        <p:nvSpPr>
          <p:cNvPr id="3" name="Freeform 2"/>
          <p:cNvSpPr/>
          <p:nvPr/>
        </p:nvSpPr>
        <p:spPr>
          <a:xfrm>
            <a:off x="2290293" y="1917017"/>
            <a:ext cx="7285964" cy="3213920"/>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3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Decision Boundary Perspective…</a:t>
            </a: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33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2207720" y="1253185"/>
            <a:ext cx="7927128" cy="879976"/>
          </a:xfrm>
        </p:spPr>
        <p:txBody>
          <a:bodyPr/>
          <a:lstStyle/>
          <a:p>
            <a:pPr marL="0" indent="0">
              <a:buNone/>
            </a:pPr>
            <a:r>
              <a:rPr lang="en-GB" altLang="en-US" sz="2448" dirty="0"/>
              <a:t>If </a:t>
            </a:r>
            <a:r>
              <a:rPr lang="en-GB" altLang="en-US" sz="2448" i="1" dirty="0"/>
              <a:t>f</a:t>
            </a:r>
            <a:r>
              <a:rPr lang="en-GB" altLang="en-US" sz="2448" dirty="0"/>
              <a:t>(</a:t>
            </a:r>
            <a:r>
              <a:rPr lang="en-GB" altLang="en-US" sz="2448" i="1" dirty="0"/>
              <a:t>x</a:t>
            </a:r>
            <a:r>
              <a:rPr lang="en-GB" altLang="en-US" sz="2448" dirty="0"/>
              <a:t>) is linear, the NN can </a:t>
            </a:r>
            <a:r>
              <a:rPr lang="en-GB" altLang="en-US" sz="2448" b="1" dirty="0"/>
              <a:t>only</a:t>
            </a:r>
            <a:r>
              <a:rPr lang="en-GB" altLang="en-US" sz="2448" dirty="0"/>
              <a:t> draw straight  decision boundaries (even if there are many layers of units)</a:t>
            </a:r>
          </a:p>
        </p:txBody>
      </p:sp>
      <p:pic>
        <p:nvPicPr>
          <p:cNvPr id="317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187" y="2585708"/>
            <a:ext cx="4303576" cy="3158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140323" y="3864800"/>
            <a:ext cx="6994525" cy="90184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Some Other ‘By The Way’ Points</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913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3"/>
          <p:cNvSpPr>
            <a:spLocks noGrp="1"/>
          </p:cNvSpPr>
          <p:nvPr>
            <p:ph idx="1"/>
          </p:nvPr>
        </p:nvSpPr>
        <p:spPr>
          <a:xfrm>
            <a:off x="2207720" y="1253185"/>
            <a:ext cx="4910532" cy="1379476"/>
          </a:xfrm>
        </p:spPr>
        <p:txBody>
          <a:bodyPr/>
          <a:lstStyle/>
          <a:p>
            <a:pPr marL="0" indent="0">
              <a:buNone/>
            </a:pPr>
            <a:r>
              <a:rPr lang="en-GB" altLang="en-US" sz="2448" dirty="0"/>
              <a:t>NNs use nonlinear </a:t>
            </a:r>
            <a:r>
              <a:rPr lang="en-GB" altLang="en-US" sz="2448" i="1" dirty="0"/>
              <a:t>f</a:t>
            </a:r>
            <a:r>
              <a:rPr lang="en-GB" altLang="en-US" sz="2448" dirty="0"/>
              <a:t>(x) so they</a:t>
            </a:r>
          </a:p>
          <a:p>
            <a:pPr marL="0" indent="0">
              <a:buNone/>
            </a:pPr>
            <a:r>
              <a:rPr lang="en-GB" altLang="en-US" sz="2448" dirty="0"/>
              <a:t>can draw complex boundaries,</a:t>
            </a:r>
          </a:p>
          <a:p>
            <a:pPr marL="0" indent="0">
              <a:buNone/>
            </a:pPr>
            <a:r>
              <a:rPr lang="en-GB" altLang="en-US" sz="2448" dirty="0"/>
              <a:t>but keep the data unchanged</a:t>
            </a: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335" y="2943530"/>
            <a:ext cx="4084996" cy="2996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804564" y="3129728"/>
            <a:ext cx="4376436" cy="2041688"/>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Some Other ‘By The Way’ Points</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600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3"/>
          <p:cNvSpPr>
            <a:spLocks noGrp="1"/>
          </p:cNvSpPr>
          <p:nvPr>
            <p:ph idx="1"/>
          </p:nvPr>
        </p:nvSpPr>
        <p:spPr>
          <a:xfrm>
            <a:off x="2207719" y="1253186"/>
            <a:ext cx="9253173" cy="1352550"/>
          </a:xfrm>
        </p:spPr>
        <p:txBody>
          <a:bodyPr/>
          <a:lstStyle/>
          <a:p>
            <a:pPr marL="0" indent="0">
              <a:buNone/>
            </a:pPr>
            <a:r>
              <a:rPr lang="en-GB" altLang="en-US" sz="2448" dirty="0"/>
              <a:t>NNs use nonlinear </a:t>
            </a:r>
            <a:r>
              <a:rPr lang="en-GB" altLang="en-US" sz="2448" i="1" dirty="0"/>
              <a:t>f</a:t>
            </a:r>
            <a:r>
              <a:rPr lang="en-GB" altLang="en-US" sz="2448" dirty="0"/>
              <a:t>(x) so they        SVMs only draw straight lines,     </a:t>
            </a:r>
          </a:p>
          <a:p>
            <a:pPr marL="0" indent="0">
              <a:buNone/>
            </a:pPr>
            <a:r>
              <a:rPr lang="en-GB" altLang="en-US" sz="2448" dirty="0"/>
              <a:t>can draw complex boundaries,        but they transform the data first</a:t>
            </a:r>
          </a:p>
          <a:p>
            <a:pPr marL="0" indent="0">
              <a:buNone/>
            </a:pPr>
            <a:r>
              <a:rPr lang="en-GB" altLang="en-US" sz="2448" dirty="0"/>
              <a:t>but keep the data unchanged           in a way that makes that OK</a:t>
            </a:r>
          </a:p>
        </p:txBody>
      </p:sp>
      <p:pic>
        <p:nvPicPr>
          <p:cNvPr id="337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335" y="2943530"/>
            <a:ext cx="4084996" cy="2996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804564" y="3129728"/>
            <a:ext cx="4376436" cy="2041688"/>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 name="Oval 6"/>
          <p:cNvSpPr/>
          <p:nvPr/>
        </p:nvSpPr>
        <p:spPr>
          <a:xfrm>
            <a:off x="9503399" y="6231929"/>
            <a:ext cx="320582" cy="41610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 name="Oval 7"/>
          <p:cNvSpPr/>
          <p:nvPr/>
        </p:nvSpPr>
        <p:spPr>
          <a:xfrm>
            <a:off x="7264179" y="3502120"/>
            <a:ext cx="32220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9" name="Oval 8"/>
          <p:cNvSpPr/>
          <p:nvPr/>
        </p:nvSpPr>
        <p:spPr>
          <a:xfrm>
            <a:off x="7426090" y="4000804"/>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0" name="Oval 9"/>
          <p:cNvSpPr/>
          <p:nvPr/>
        </p:nvSpPr>
        <p:spPr>
          <a:xfrm>
            <a:off x="7803339" y="3335352"/>
            <a:ext cx="322201"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1" name="Oval 10"/>
          <p:cNvSpPr/>
          <p:nvPr/>
        </p:nvSpPr>
        <p:spPr>
          <a:xfrm>
            <a:off x="7586381" y="423881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2" name="Oval 11"/>
          <p:cNvSpPr/>
          <p:nvPr/>
        </p:nvSpPr>
        <p:spPr>
          <a:xfrm>
            <a:off x="8099636" y="3824321"/>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3" name="Oval 12"/>
          <p:cNvSpPr/>
          <p:nvPr/>
        </p:nvSpPr>
        <p:spPr>
          <a:xfrm>
            <a:off x="6943597" y="4135189"/>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4" name="Oval 13"/>
          <p:cNvSpPr/>
          <p:nvPr/>
        </p:nvSpPr>
        <p:spPr>
          <a:xfrm>
            <a:off x="6741208" y="4368339"/>
            <a:ext cx="322201"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5" name="Oval 14"/>
          <p:cNvSpPr/>
          <p:nvPr/>
        </p:nvSpPr>
        <p:spPr>
          <a:xfrm>
            <a:off x="8099636" y="4881596"/>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6" name="Oval 15"/>
          <p:cNvSpPr/>
          <p:nvPr/>
        </p:nvSpPr>
        <p:spPr>
          <a:xfrm>
            <a:off x="6668349" y="5866010"/>
            <a:ext cx="32220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7" name="Oval 16"/>
          <p:cNvSpPr/>
          <p:nvPr/>
        </p:nvSpPr>
        <p:spPr>
          <a:xfrm>
            <a:off x="6580918" y="5255608"/>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8" name="Oval 17"/>
          <p:cNvSpPr/>
          <p:nvPr/>
        </p:nvSpPr>
        <p:spPr>
          <a:xfrm>
            <a:off x="7264179" y="5524379"/>
            <a:ext cx="32220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9" name="Oval 18"/>
          <p:cNvSpPr/>
          <p:nvPr/>
        </p:nvSpPr>
        <p:spPr>
          <a:xfrm>
            <a:off x="9595687" y="3294875"/>
            <a:ext cx="32220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0" name="Oval 19"/>
          <p:cNvSpPr/>
          <p:nvPr/>
        </p:nvSpPr>
        <p:spPr>
          <a:xfrm>
            <a:off x="9550353" y="3942516"/>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1" name="Oval 20"/>
          <p:cNvSpPr/>
          <p:nvPr/>
        </p:nvSpPr>
        <p:spPr>
          <a:xfrm>
            <a:off x="9917890" y="3035818"/>
            <a:ext cx="32058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2" name="Oval 21"/>
          <p:cNvSpPr/>
          <p:nvPr/>
        </p:nvSpPr>
        <p:spPr>
          <a:xfrm>
            <a:off x="10342093" y="3824321"/>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3" name="Oval 22"/>
          <p:cNvSpPr/>
          <p:nvPr/>
        </p:nvSpPr>
        <p:spPr>
          <a:xfrm>
            <a:off x="10181803" y="3035820"/>
            <a:ext cx="320582" cy="4161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4" name="Oval 23"/>
          <p:cNvSpPr/>
          <p:nvPr/>
        </p:nvSpPr>
        <p:spPr>
          <a:xfrm>
            <a:off x="8980428" y="3982993"/>
            <a:ext cx="320582" cy="4161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5" name="Oval 24"/>
          <p:cNvSpPr/>
          <p:nvPr/>
        </p:nvSpPr>
        <p:spPr>
          <a:xfrm>
            <a:off x="8818518" y="3346686"/>
            <a:ext cx="322202"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6" name="Oval 25"/>
          <p:cNvSpPr/>
          <p:nvPr/>
        </p:nvSpPr>
        <p:spPr>
          <a:xfrm>
            <a:off x="7426090" y="4988457"/>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7" name="Oval 26"/>
          <p:cNvSpPr/>
          <p:nvPr/>
        </p:nvSpPr>
        <p:spPr>
          <a:xfrm>
            <a:off x="8259928" y="5817437"/>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8" name="Oval 27"/>
          <p:cNvSpPr/>
          <p:nvPr/>
        </p:nvSpPr>
        <p:spPr>
          <a:xfrm>
            <a:off x="8695466" y="5402947"/>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29" name="Oval 28"/>
          <p:cNvSpPr/>
          <p:nvPr/>
        </p:nvSpPr>
        <p:spPr>
          <a:xfrm>
            <a:off x="9067860" y="6002015"/>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30" name="Oval 29"/>
          <p:cNvSpPr/>
          <p:nvPr/>
        </p:nvSpPr>
        <p:spPr>
          <a:xfrm>
            <a:off x="7824389" y="5255608"/>
            <a:ext cx="320582" cy="4144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32" name="Oval 31"/>
          <p:cNvSpPr/>
          <p:nvPr/>
        </p:nvSpPr>
        <p:spPr>
          <a:xfrm>
            <a:off x="9435395" y="3544217"/>
            <a:ext cx="322201" cy="41449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cxnSp>
        <p:nvCxnSpPr>
          <p:cNvPr id="6" name="Straight Connector 5"/>
          <p:cNvCxnSpPr/>
          <p:nvPr/>
        </p:nvCxnSpPr>
        <p:spPr>
          <a:xfrm flipV="1">
            <a:off x="6192333" y="4446058"/>
            <a:ext cx="4875120" cy="5424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6104901" y="1170613"/>
            <a:ext cx="268771" cy="5823913"/>
          </a:xfrm>
          <a:prstGeom prst="line">
            <a:avLst/>
          </a:prstGeom>
          <a:ln w="25400">
            <a:solidFill>
              <a:srgbClr val="993300"/>
            </a:solidFill>
          </a:ln>
        </p:spPr>
        <p:style>
          <a:lnRef idx="1">
            <a:schemeClr val="accent1"/>
          </a:lnRef>
          <a:fillRef idx="0">
            <a:schemeClr val="accent1"/>
          </a:fillRef>
          <a:effectRef idx="0">
            <a:schemeClr val="accent1"/>
          </a:effectRef>
          <a:fontRef idx="minor">
            <a:schemeClr val="tx1"/>
          </a:fontRef>
        </p:style>
      </p:cxnSp>
      <p:sp>
        <p:nvSpPr>
          <p:cNvPr id="33"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Boundaries</a:t>
            </a:r>
          </a:p>
        </p:txBody>
      </p:sp>
      <p:pic>
        <p:nvPicPr>
          <p:cNvPr id="3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0897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11"/>
          <p:cNvSpPr>
            <a:spLocks noChangeArrowheads="1"/>
          </p:cNvSpPr>
          <p:nvPr/>
        </p:nvSpPr>
        <p:spPr bwMode="auto">
          <a:xfrm>
            <a:off x="5478307" y="2647233"/>
            <a:ext cx="310868" cy="310868"/>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48" dirty="0"/>
          </a:p>
        </p:txBody>
      </p:sp>
      <p:sp>
        <p:nvSpPr>
          <p:cNvPr id="34823" name="Rectangle 11"/>
          <p:cNvSpPr>
            <a:spLocks noChangeArrowheads="1"/>
          </p:cNvSpPr>
          <p:nvPr/>
        </p:nvSpPr>
        <p:spPr bwMode="auto">
          <a:xfrm>
            <a:off x="5499355" y="3259254"/>
            <a:ext cx="310868" cy="310868"/>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48" dirty="0"/>
          </a:p>
        </p:txBody>
      </p:sp>
      <p:sp>
        <p:nvSpPr>
          <p:cNvPr id="34824" name="Rectangle 4"/>
          <p:cNvSpPr>
            <a:spLocks noChangeArrowheads="1"/>
          </p:cNvSpPr>
          <p:nvPr/>
        </p:nvSpPr>
        <p:spPr bwMode="auto">
          <a:xfrm>
            <a:off x="5489641" y="3829179"/>
            <a:ext cx="310868" cy="310868"/>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48" dirty="0"/>
          </a:p>
        </p:txBody>
      </p:sp>
      <p:sp>
        <p:nvSpPr>
          <p:cNvPr id="34825" name="Rectangle 129"/>
          <p:cNvSpPr>
            <a:spLocks noChangeArrowheads="1"/>
          </p:cNvSpPr>
          <p:nvPr/>
        </p:nvSpPr>
        <p:spPr bwMode="auto">
          <a:xfrm>
            <a:off x="5518784" y="4502725"/>
            <a:ext cx="310868" cy="310868"/>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48" dirty="0"/>
          </a:p>
        </p:txBody>
      </p:sp>
      <p:sp>
        <p:nvSpPr>
          <p:cNvPr id="34826" name="Rectangle 129"/>
          <p:cNvSpPr>
            <a:spLocks noChangeArrowheads="1"/>
          </p:cNvSpPr>
          <p:nvPr/>
        </p:nvSpPr>
        <p:spPr bwMode="auto">
          <a:xfrm>
            <a:off x="5518784" y="5185987"/>
            <a:ext cx="310868" cy="310868"/>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48" dirty="0"/>
          </a:p>
        </p:txBody>
      </p:sp>
      <p:sp>
        <p:nvSpPr>
          <p:cNvPr id="34827" name="Rectangle 129"/>
          <p:cNvSpPr>
            <a:spLocks noChangeArrowheads="1"/>
          </p:cNvSpPr>
          <p:nvPr/>
        </p:nvSpPr>
        <p:spPr bwMode="auto">
          <a:xfrm>
            <a:off x="5549548" y="6222213"/>
            <a:ext cx="310868" cy="310868"/>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48"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363" y="1595011"/>
            <a:ext cx="3080387" cy="1911965"/>
          </a:xfrm>
          <a:prstGeom prst="rect">
            <a:avLst/>
          </a:prstGeom>
        </p:spPr>
      </p:pic>
      <p:sp>
        <p:nvSpPr>
          <p:cNvPr id="10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Feature Detectors</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982" y="1491176"/>
            <a:ext cx="6981825" cy="5168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1159" y="40983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105"/>
          <p:cNvPicPr>
            <a:picLocks noChangeAspect="1"/>
          </p:cNvPicPr>
          <p:nvPr/>
        </p:nvPicPr>
        <p:blipFill>
          <a:blip r:embed="rId6"/>
          <a:stretch>
            <a:fillRect/>
          </a:stretch>
        </p:blipFill>
        <p:spPr>
          <a:xfrm>
            <a:off x="1852412" y="3570122"/>
            <a:ext cx="2378288" cy="3026105"/>
          </a:xfrm>
          <a:prstGeom prst="rect">
            <a:avLst/>
          </a:prstGeom>
        </p:spPr>
      </p:pic>
    </p:spTree>
    <p:extLst>
      <p:ext uri="{BB962C8B-B14F-4D97-AF65-F5344CB8AC3E}">
        <p14:creationId xmlns:p14="http://schemas.microsoft.com/office/powerpoint/2010/main" val="2408869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133" y="1685332"/>
            <a:ext cx="3150174" cy="1876696"/>
          </a:xfrm>
          <a:prstGeom prst="rect">
            <a:avLst/>
          </a:prstGeom>
        </p:spPr>
      </p:pic>
      <p:sp>
        <p:nvSpPr>
          <p:cNvPr id="10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What Is This Unit Doing?</a:t>
            </a:r>
          </a:p>
        </p:txBody>
      </p:sp>
      <p:pic>
        <p:nvPicPr>
          <p:cNvPr id="1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1159" y="40983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 name="Picture 107"/>
          <p:cNvPicPr>
            <a:picLocks noChangeAspect="1"/>
          </p:cNvPicPr>
          <p:nvPr/>
        </p:nvPicPr>
        <p:blipFill>
          <a:blip r:embed="rId5"/>
          <a:stretch>
            <a:fillRect/>
          </a:stretch>
        </p:blipFill>
        <p:spPr>
          <a:xfrm>
            <a:off x="1852412" y="3570122"/>
            <a:ext cx="2378288" cy="3026105"/>
          </a:xfrm>
          <a:prstGeom prst="rect">
            <a:avLst/>
          </a:prstGeom>
        </p:spPr>
      </p:pic>
      <p:pic>
        <p:nvPicPr>
          <p:cNvPr id="3" name="Picture 2"/>
          <p:cNvPicPr>
            <a:picLocks noChangeAspect="1"/>
          </p:cNvPicPr>
          <p:nvPr/>
        </p:nvPicPr>
        <p:blipFill rotWithShape="1">
          <a:blip r:embed="rId6"/>
          <a:srcRect l="40402" t="38722" r="27242" b="19445"/>
          <a:stretch/>
        </p:blipFill>
        <p:spPr>
          <a:xfrm>
            <a:off x="5094513" y="1454332"/>
            <a:ext cx="7223523" cy="5253472"/>
          </a:xfrm>
          <a:prstGeom prst="rect">
            <a:avLst/>
          </a:prstGeom>
        </p:spPr>
      </p:pic>
    </p:spTree>
    <p:extLst>
      <p:ext uri="{BB962C8B-B14F-4D97-AF65-F5344CB8AC3E}">
        <p14:creationId xmlns:p14="http://schemas.microsoft.com/office/powerpoint/2010/main" val="751979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itle 2"/>
          <p:cNvSpPr txBox="1">
            <a:spLocks/>
          </p:cNvSpPr>
          <p:nvPr/>
        </p:nvSpPr>
        <p:spPr>
          <a:xfrm>
            <a:off x="673035" y="332677"/>
            <a:ext cx="11763440" cy="109537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b="1" dirty="0"/>
              <a:t>Hidden Layer Units Become Self-Organised Feature Detectors</a:t>
            </a:r>
          </a:p>
        </p:txBody>
      </p:sp>
      <p:pic>
        <p:nvPicPr>
          <p:cNvPr id="1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166"/>
          <p:cNvPicPr>
            <a:picLocks noChangeAspect="1"/>
          </p:cNvPicPr>
          <p:nvPr/>
        </p:nvPicPr>
        <p:blipFill>
          <a:blip r:embed="rId4"/>
          <a:stretch>
            <a:fillRect/>
          </a:stretch>
        </p:blipFill>
        <p:spPr>
          <a:xfrm>
            <a:off x="344759" y="3434468"/>
            <a:ext cx="2552700" cy="3248025"/>
          </a:xfrm>
          <a:prstGeom prst="rect">
            <a:avLst/>
          </a:prstGeom>
        </p:spPr>
      </p:pic>
      <p:pic>
        <p:nvPicPr>
          <p:cNvPr id="2" name="Picture 1"/>
          <p:cNvPicPr>
            <a:picLocks noChangeAspect="1"/>
          </p:cNvPicPr>
          <p:nvPr/>
        </p:nvPicPr>
        <p:blipFill>
          <a:blip r:embed="rId5"/>
          <a:stretch>
            <a:fillRect/>
          </a:stretch>
        </p:blipFill>
        <p:spPr>
          <a:xfrm>
            <a:off x="2897459" y="1515110"/>
            <a:ext cx="9193279" cy="3283314"/>
          </a:xfrm>
          <a:prstGeom prst="rect">
            <a:avLst/>
          </a:prstGeom>
        </p:spPr>
      </p:pic>
    </p:spTree>
    <p:extLst>
      <p:ext uri="{BB962C8B-B14F-4D97-AF65-F5344CB8AC3E}">
        <p14:creationId xmlns:p14="http://schemas.microsoft.com/office/powerpoint/2010/main" val="1813990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8" name="Straight Connector 307"/>
          <p:cNvCxnSpPr/>
          <p:nvPr/>
        </p:nvCxnSpPr>
        <p:spPr>
          <a:xfrm>
            <a:off x="7866485" y="4502725"/>
            <a:ext cx="2310461"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7892391" y="5258846"/>
            <a:ext cx="2185789"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9078" name="TextBox 310"/>
          <p:cNvSpPr txBox="1">
            <a:spLocks noChangeArrowheads="1"/>
          </p:cNvSpPr>
          <p:nvPr/>
        </p:nvSpPr>
        <p:spPr bwMode="auto">
          <a:xfrm>
            <a:off x="7892390" y="4046139"/>
            <a:ext cx="2500111"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t>strong +ve weight</a:t>
            </a:r>
          </a:p>
        </p:txBody>
      </p:sp>
      <p:sp>
        <p:nvSpPr>
          <p:cNvPr id="39079" name="TextBox 313"/>
          <p:cNvSpPr txBox="1">
            <a:spLocks noChangeArrowheads="1"/>
          </p:cNvSpPr>
          <p:nvPr/>
        </p:nvSpPr>
        <p:spPr bwMode="auto">
          <a:xfrm>
            <a:off x="7906964" y="4719686"/>
            <a:ext cx="2256509"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t>low/zero weight</a:t>
            </a:r>
          </a:p>
        </p:txBody>
      </p:sp>
      <p:sp>
        <p:nvSpPr>
          <p:cNvPr id="39082" name="TextBox 5"/>
          <p:cNvSpPr txBox="1">
            <a:spLocks noChangeArrowheads="1"/>
          </p:cNvSpPr>
          <p:nvPr/>
        </p:nvSpPr>
        <p:spPr bwMode="auto">
          <a:xfrm>
            <a:off x="4890573" y="5365708"/>
            <a:ext cx="6295762" cy="845744"/>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t>Strong signal for a horizontal line in the top row,</a:t>
            </a:r>
          </a:p>
          <a:p>
            <a:pPr eaLnBrk="1" hangingPunct="1">
              <a:spcBef>
                <a:spcPct val="0"/>
              </a:spcBef>
              <a:buFontTx/>
              <a:buNone/>
            </a:pPr>
            <a:r>
              <a:rPr lang="en-GB" altLang="en-US" sz="2448" dirty="0"/>
              <a:t>ignoring everywhere else </a:t>
            </a:r>
          </a:p>
        </p:txBody>
      </p:sp>
      <p:sp>
        <p:nvSpPr>
          <p:cNvPr id="17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What Does This Unit Detect?</a:t>
            </a:r>
          </a:p>
        </p:txBody>
      </p:sp>
      <p:pic>
        <p:nvPicPr>
          <p:cNvPr id="1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30758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169"/>
          <p:cNvPicPr>
            <a:picLocks noChangeAspect="1"/>
          </p:cNvPicPr>
          <p:nvPr/>
        </p:nvPicPr>
        <p:blipFill>
          <a:blip r:embed="rId4"/>
          <a:stretch>
            <a:fillRect/>
          </a:stretch>
        </p:blipFill>
        <p:spPr>
          <a:xfrm>
            <a:off x="344759" y="3434468"/>
            <a:ext cx="2552700" cy="3248025"/>
          </a:xfrm>
          <a:prstGeom prst="rect">
            <a:avLst/>
          </a:prstGeom>
        </p:spPr>
      </p:pic>
      <p:pic>
        <p:nvPicPr>
          <p:cNvPr id="2" name="Picture 1"/>
          <p:cNvPicPr>
            <a:picLocks noChangeAspect="1"/>
          </p:cNvPicPr>
          <p:nvPr/>
        </p:nvPicPr>
        <p:blipFill>
          <a:blip r:embed="rId5"/>
          <a:stretch>
            <a:fillRect/>
          </a:stretch>
        </p:blipFill>
        <p:spPr>
          <a:xfrm>
            <a:off x="3166501" y="1393042"/>
            <a:ext cx="7679051" cy="2742518"/>
          </a:xfrm>
          <a:prstGeom prst="rect">
            <a:avLst/>
          </a:prstGeom>
        </p:spPr>
      </p:pic>
    </p:spTree>
    <p:extLst>
      <p:ext uri="{BB962C8B-B14F-4D97-AF65-F5344CB8AC3E}">
        <p14:creationId xmlns:p14="http://schemas.microsoft.com/office/powerpoint/2010/main" val="1239327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2141336" y="302772"/>
            <a:ext cx="7927128" cy="1165754"/>
          </a:xfrm>
        </p:spPr>
        <p:txBody>
          <a:bodyPr/>
          <a:lstStyle/>
          <a:p>
            <a:r>
              <a:rPr lang="en-GB" altLang="en-US" dirty="0">
                <a:solidFill>
                  <a:srgbClr val="FF3300"/>
                </a:solidFill>
              </a:rPr>
              <a:t> </a:t>
            </a:r>
            <a:endParaRPr lang="en-GB" altLang="en-US" i="1" dirty="0">
              <a:solidFill>
                <a:srgbClr val="FF3300"/>
              </a:solidFill>
            </a:endParaRPr>
          </a:p>
        </p:txBody>
      </p:sp>
      <p:sp>
        <p:nvSpPr>
          <p:cNvPr id="41987" name="TextBox 5"/>
          <p:cNvSpPr txBox="1">
            <a:spLocks noChangeArrowheads="1"/>
          </p:cNvSpPr>
          <p:nvPr/>
        </p:nvSpPr>
        <p:spPr bwMode="auto">
          <a:xfrm>
            <a:off x="3025366" y="4836260"/>
            <a:ext cx="5939575" cy="845744"/>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dirty="0">
                <a:latin typeface="Segoe UI Light" pitchFamily="34" charset="0"/>
                <a:cs typeface="Segoe UI Light" pitchFamily="34" charset="0"/>
              </a:rPr>
              <a:t>What features might you expect a good NN</a:t>
            </a:r>
          </a:p>
          <a:p>
            <a:pPr eaLnBrk="1" hangingPunct="1">
              <a:spcBef>
                <a:spcPct val="0"/>
              </a:spcBef>
              <a:buFontTx/>
              <a:buNone/>
            </a:pPr>
            <a:r>
              <a:rPr lang="en-GB" altLang="en-US" sz="2448" dirty="0">
                <a:latin typeface="Segoe UI Light" pitchFamily="34" charset="0"/>
                <a:cs typeface="Segoe UI Light" pitchFamily="34" charset="0"/>
              </a:rPr>
              <a:t>to learn, when trained with data like this?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397" y="687084"/>
            <a:ext cx="6362057" cy="3948864"/>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240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02549" y="1630666"/>
            <a:ext cx="10724938" cy="4198480"/>
          </a:xfrm>
          <a:solidFill>
            <a:schemeClr val="bg1"/>
          </a:solidFill>
        </p:spPr>
        <p:txBody>
          <a:bodyPr>
            <a:noAutofit/>
          </a:bodyPr>
          <a:lstStyle/>
          <a:p>
            <a:pPr marL="0" indent="0">
              <a:buNone/>
            </a:pPr>
            <a:r>
              <a:rPr lang="en-US" sz="3300" dirty="0"/>
              <a:t>DL models has been around for a long time </a:t>
            </a:r>
          </a:p>
          <a:p>
            <a:r>
              <a:rPr lang="en-US" sz="3300" dirty="0">
                <a:latin typeface="+mj-lt"/>
              </a:rPr>
              <a:t>Fukushima (1980) – Neo-</a:t>
            </a:r>
            <a:r>
              <a:rPr lang="en-US" sz="3300" dirty="0" err="1">
                <a:latin typeface="+mj-lt"/>
              </a:rPr>
              <a:t>Cognitron</a:t>
            </a:r>
            <a:r>
              <a:rPr lang="en-US" sz="3300" dirty="0">
                <a:latin typeface="+mj-lt"/>
              </a:rPr>
              <a:t> </a:t>
            </a:r>
          </a:p>
          <a:p>
            <a:r>
              <a:rPr lang="en-US" sz="3300" dirty="0" err="1">
                <a:latin typeface="+mj-lt"/>
              </a:rPr>
              <a:t>LeCun</a:t>
            </a:r>
            <a:r>
              <a:rPr lang="en-US" sz="3300" dirty="0">
                <a:latin typeface="+mj-lt"/>
              </a:rPr>
              <a:t> (1989) – Convolutional Neural Network</a:t>
            </a:r>
          </a:p>
          <a:p>
            <a:pPr marL="932597" lvl="2" indent="0">
              <a:buNone/>
            </a:pPr>
            <a:endParaRPr lang="en-US" sz="3300" dirty="0">
              <a:latin typeface="+mj-lt"/>
            </a:endParaRPr>
          </a:p>
          <a:p>
            <a:pPr marL="0" indent="0">
              <a:buNone/>
            </a:pPr>
            <a:r>
              <a:rPr lang="en-US" sz="3300" dirty="0"/>
              <a:t>DL popularity grew recently</a:t>
            </a:r>
          </a:p>
          <a:p>
            <a:r>
              <a:rPr lang="en-US" sz="3300" dirty="0">
                <a:latin typeface="+mj-lt"/>
              </a:rPr>
              <a:t>With growth of Big Data</a:t>
            </a:r>
          </a:p>
          <a:p>
            <a:r>
              <a:rPr lang="en-US" sz="3300" dirty="0">
                <a:latin typeface="+mj-lt"/>
              </a:rPr>
              <a:t>With the advent of powerful GPUs</a:t>
            </a:r>
          </a:p>
          <a:p>
            <a:pPr>
              <a:buFont typeface="Wingdings" panose="05000000000000000000" pitchFamily="2" charset="2"/>
              <a:buChar char="q"/>
            </a:pPr>
            <a:endParaRPr lang="en-US" sz="3300" dirty="0"/>
          </a:p>
        </p:txBody>
      </p:sp>
      <p:sp>
        <p:nvSpPr>
          <p:cNvPr id="6" name="Title 2"/>
          <p:cNvSpPr txBox="1">
            <a:spLocks/>
          </p:cNvSpPr>
          <p:nvPr/>
        </p:nvSpPr>
        <p:spPr>
          <a:xfrm>
            <a:off x="673035" y="332677"/>
            <a:ext cx="11298571"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Why Is Deep Learning Popular?</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1762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141336" y="302772"/>
            <a:ext cx="7927128" cy="1165754"/>
          </a:xfrm>
        </p:spPr>
        <p:txBody>
          <a:bodyPr/>
          <a:lstStyle/>
          <a:p>
            <a:r>
              <a:rPr lang="en-GB" altLang="en-US" dirty="0">
                <a:solidFill>
                  <a:srgbClr val="FF3300"/>
                </a:solidFill>
              </a:rPr>
              <a:t> </a:t>
            </a:r>
            <a:endParaRPr lang="en-GB" altLang="en-US" i="1" dirty="0">
              <a:solidFill>
                <a:srgbClr val="FF3300"/>
              </a:solidFill>
            </a:endParaRPr>
          </a:p>
        </p:txBody>
      </p:sp>
      <p:sp>
        <p:nvSpPr>
          <p:cNvPr id="43011" name="TextBox 262"/>
          <p:cNvSpPr txBox="1">
            <a:spLocks noChangeArrowheads="1"/>
          </p:cNvSpPr>
          <p:nvPr/>
        </p:nvSpPr>
        <p:spPr bwMode="auto">
          <a:xfrm>
            <a:off x="3847871" y="6549272"/>
            <a:ext cx="188409"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48" b="1" dirty="0"/>
          </a:p>
        </p:txBody>
      </p:sp>
      <p:pic>
        <p:nvPicPr>
          <p:cNvPr id="43012"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806" y="103622"/>
            <a:ext cx="8688107" cy="6304817"/>
          </a:xfrm>
          <a:prstGeom prst="rect">
            <a:avLst/>
          </a:prstGeom>
          <a:solidFill>
            <a:schemeClr val="bg1"/>
          </a:solidFill>
          <a:ln>
            <a:noFill/>
          </a:ln>
        </p:spPr>
      </p:pic>
      <p:sp>
        <p:nvSpPr>
          <p:cNvPr id="43014" name="TextBox 2"/>
          <p:cNvSpPr txBox="1">
            <a:spLocks noChangeArrowheads="1"/>
          </p:cNvSpPr>
          <p:nvPr/>
        </p:nvSpPr>
        <p:spPr bwMode="auto">
          <a:xfrm>
            <a:off x="6870737" y="1512243"/>
            <a:ext cx="2933364" cy="73453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80" dirty="0">
                <a:latin typeface="Segoe UI Light" pitchFamily="34" charset="0"/>
                <a:cs typeface="Segoe UI Light" pitchFamily="34" charset="0"/>
              </a:rPr>
              <a:t>vertical lines</a:t>
            </a:r>
          </a:p>
        </p:txBody>
      </p:sp>
      <p:cxnSp>
        <p:nvCxnSpPr>
          <p:cNvPr id="5" name="Straight Arrow Connector 4"/>
          <p:cNvCxnSpPr/>
          <p:nvPr/>
        </p:nvCxnSpPr>
        <p:spPr>
          <a:xfrm flipH="1" flipV="1">
            <a:off x="3399379" y="786885"/>
            <a:ext cx="3471357" cy="1086419"/>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5834510" y="2234362"/>
            <a:ext cx="1036226" cy="1781013"/>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8000870" y="2155026"/>
            <a:ext cx="2072452" cy="150252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977316" y="5244824"/>
            <a:ext cx="8513214" cy="1304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1620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2141336" y="302772"/>
            <a:ext cx="7927128" cy="1165754"/>
          </a:xfrm>
        </p:spPr>
        <p:txBody>
          <a:bodyPr/>
          <a:lstStyle/>
          <a:p>
            <a:r>
              <a:rPr lang="en-GB" altLang="en-US" dirty="0">
                <a:solidFill>
                  <a:srgbClr val="FF3300"/>
                </a:solidFill>
              </a:rPr>
              <a:t> </a:t>
            </a:r>
            <a:endParaRPr lang="en-GB" altLang="en-US" i="1" dirty="0">
              <a:solidFill>
                <a:srgbClr val="FF3300"/>
              </a:solidFill>
            </a:endParaRPr>
          </a:p>
        </p:txBody>
      </p:sp>
      <p:sp>
        <p:nvSpPr>
          <p:cNvPr id="44035" name="TextBox 262"/>
          <p:cNvSpPr txBox="1">
            <a:spLocks noChangeArrowheads="1"/>
          </p:cNvSpPr>
          <p:nvPr/>
        </p:nvSpPr>
        <p:spPr bwMode="auto">
          <a:xfrm>
            <a:off x="3847872" y="6549272"/>
            <a:ext cx="508786"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t>63</a:t>
            </a:r>
          </a:p>
        </p:txBody>
      </p:sp>
      <p:pic>
        <p:nvPicPr>
          <p:cNvPr id="44036"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806" y="103622"/>
            <a:ext cx="8688107" cy="689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Box 100"/>
          <p:cNvSpPr txBox="1">
            <a:spLocks noChangeArrowheads="1"/>
          </p:cNvSpPr>
          <p:nvPr/>
        </p:nvSpPr>
        <p:spPr bwMode="auto">
          <a:xfrm>
            <a:off x="1537410" y="3544217"/>
            <a:ext cx="188409"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48" b="1" dirty="0"/>
          </a:p>
        </p:txBody>
      </p:sp>
      <p:sp>
        <p:nvSpPr>
          <p:cNvPr id="44038" name="TextBox 2"/>
          <p:cNvSpPr txBox="1">
            <a:spLocks noChangeArrowheads="1"/>
          </p:cNvSpPr>
          <p:nvPr/>
        </p:nvSpPr>
        <p:spPr bwMode="auto">
          <a:xfrm>
            <a:off x="6870736" y="1512243"/>
            <a:ext cx="3615123" cy="73453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80" dirty="0">
                <a:latin typeface="Segoe UI Light" pitchFamily="34" charset="0"/>
                <a:cs typeface="Segoe UI Light" pitchFamily="34" charset="0"/>
              </a:rPr>
              <a:t>Horizontal lines</a:t>
            </a:r>
          </a:p>
        </p:txBody>
      </p:sp>
      <p:cxnSp>
        <p:nvCxnSpPr>
          <p:cNvPr id="5" name="Straight Arrow Connector 4"/>
          <p:cNvCxnSpPr/>
          <p:nvPr/>
        </p:nvCxnSpPr>
        <p:spPr>
          <a:xfrm flipH="1" flipV="1">
            <a:off x="2478109" y="984414"/>
            <a:ext cx="4392627" cy="88888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4098832" y="2234363"/>
            <a:ext cx="2771904" cy="1546244"/>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8000870" y="2155027"/>
            <a:ext cx="155434" cy="247722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045764" y="5766740"/>
            <a:ext cx="8372426" cy="108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0000"/>
              </a:solidFill>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7958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2141336" y="302772"/>
            <a:ext cx="7927128" cy="1165754"/>
          </a:xfrm>
        </p:spPr>
        <p:txBody>
          <a:bodyPr/>
          <a:lstStyle/>
          <a:p>
            <a:r>
              <a:rPr lang="en-GB" altLang="en-US" dirty="0">
                <a:solidFill>
                  <a:srgbClr val="FF3300"/>
                </a:solidFill>
              </a:rPr>
              <a:t> </a:t>
            </a:r>
            <a:endParaRPr lang="en-GB" altLang="en-US" i="1" dirty="0">
              <a:solidFill>
                <a:srgbClr val="FF3300"/>
              </a:solidFill>
            </a:endParaRPr>
          </a:p>
        </p:txBody>
      </p:sp>
      <p:sp>
        <p:nvSpPr>
          <p:cNvPr id="45059" name="TextBox 262"/>
          <p:cNvSpPr txBox="1">
            <a:spLocks noChangeArrowheads="1"/>
          </p:cNvSpPr>
          <p:nvPr/>
        </p:nvSpPr>
        <p:spPr bwMode="auto">
          <a:xfrm>
            <a:off x="3847872" y="6549272"/>
            <a:ext cx="508786"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t>63</a:t>
            </a:r>
          </a:p>
        </p:txBody>
      </p:sp>
      <p:pic>
        <p:nvPicPr>
          <p:cNvPr id="45060"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806" y="103622"/>
            <a:ext cx="8688107" cy="689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Box 100"/>
          <p:cNvSpPr txBox="1">
            <a:spLocks noChangeArrowheads="1"/>
          </p:cNvSpPr>
          <p:nvPr/>
        </p:nvSpPr>
        <p:spPr bwMode="auto">
          <a:xfrm>
            <a:off x="1537410" y="3544217"/>
            <a:ext cx="188409"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48" b="1" dirty="0"/>
          </a:p>
        </p:txBody>
      </p:sp>
      <p:sp>
        <p:nvSpPr>
          <p:cNvPr id="45062" name="TextBox 2"/>
          <p:cNvSpPr txBox="1">
            <a:spLocks noChangeArrowheads="1"/>
          </p:cNvSpPr>
          <p:nvPr/>
        </p:nvSpPr>
        <p:spPr bwMode="auto">
          <a:xfrm>
            <a:off x="6870737" y="1512243"/>
            <a:ext cx="2799934" cy="72019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80" dirty="0">
                <a:latin typeface="Segoe UI Light" pitchFamily="34" charset="0"/>
                <a:cs typeface="Segoe UI Light" pitchFamily="34" charset="0"/>
              </a:rPr>
              <a:t>Small circles</a:t>
            </a:r>
          </a:p>
        </p:txBody>
      </p:sp>
      <p:cxnSp>
        <p:nvCxnSpPr>
          <p:cNvPr id="5" name="Straight Arrow Connector 4"/>
          <p:cNvCxnSpPr/>
          <p:nvPr/>
        </p:nvCxnSpPr>
        <p:spPr>
          <a:xfrm flipH="1" flipV="1">
            <a:off x="4098832" y="984414"/>
            <a:ext cx="2771904" cy="88888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367800" y="2234362"/>
            <a:ext cx="103623" cy="20659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8000871" y="2155028"/>
            <a:ext cx="1938066" cy="819266"/>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020097" y="5587063"/>
            <a:ext cx="8577816" cy="1323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759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2141336" y="302772"/>
            <a:ext cx="7927128" cy="1165754"/>
          </a:xfrm>
        </p:spPr>
        <p:txBody>
          <a:bodyPr/>
          <a:lstStyle/>
          <a:p>
            <a:r>
              <a:rPr lang="en-GB" altLang="en-US" dirty="0">
                <a:solidFill>
                  <a:srgbClr val="FF3300"/>
                </a:solidFill>
              </a:rPr>
              <a:t> </a:t>
            </a:r>
            <a:endParaRPr lang="en-GB" altLang="en-US" i="1" dirty="0">
              <a:solidFill>
                <a:srgbClr val="FF3300"/>
              </a:solidFill>
            </a:endParaRPr>
          </a:p>
        </p:txBody>
      </p:sp>
      <p:sp>
        <p:nvSpPr>
          <p:cNvPr id="46083" name="TextBox 262"/>
          <p:cNvSpPr txBox="1">
            <a:spLocks noChangeArrowheads="1"/>
          </p:cNvSpPr>
          <p:nvPr/>
        </p:nvSpPr>
        <p:spPr bwMode="auto">
          <a:xfrm>
            <a:off x="3847872" y="6549272"/>
            <a:ext cx="508786" cy="47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48" b="1" dirty="0"/>
              <a:t>63</a:t>
            </a:r>
          </a:p>
        </p:txBody>
      </p:sp>
      <p:pic>
        <p:nvPicPr>
          <p:cNvPr id="46084"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806" y="103622"/>
            <a:ext cx="8688107" cy="689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Box 2"/>
          <p:cNvSpPr txBox="1">
            <a:spLocks noChangeArrowheads="1"/>
          </p:cNvSpPr>
          <p:nvPr/>
        </p:nvSpPr>
        <p:spPr bwMode="auto">
          <a:xfrm>
            <a:off x="6870737" y="1512243"/>
            <a:ext cx="2799934" cy="72019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80" dirty="0">
                <a:latin typeface="+mj-lt"/>
                <a:cs typeface="Segoe UI Light" pitchFamily="34" charset="0"/>
              </a:rPr>
              <a:t>Small circles</a:t>
            </a:r>
          </a:p>
        </p:txBody>
      </p:sp>
      <p:cxnSp>
        <p:nvCxnSpPr>
          <p:cNvPr id="5" name="Straight Arrow Connector 4"/>
          <p:cNvCxnSpPr/>
          <p:nvPr/>
        </p:nvCxnSpPr>
        <p:spPr>
          <a:xfrm flipH="1" flipV="1">
            <a:off x="4098832" y="984414"/>
            <a:ext cx="2771904" cy="88888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367800" y="2234362"/>
            <a:ext cx="103623" cy="20659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8000871" y="2155028"/>
            <a:ext cx="1938066" cy="819266"/>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090" name="TextBox 9"/>
          <p:cNvSpPr txBox="1">
            <a:spLocks noChangeArrowheads="1"/>
          </p:cNvSpPr>
          <p:nvPr/>
        </p:nvSpPr>
        <p:spPr bwMode="auto">
          <a:xfrm>
            <a:off x="1799707" y="4871882"/>
            <a:ext cx="8947770" cy="19759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80" dirty="0">
                <a:latin typeface="+mj-lt"/>
                <a:cs typeface="Segoe UI Light" pitchFamily="34" charset="0"/>
              </a:rPr>
              <a:t>But what about position invariance  ???</a:t>
            </a:r>
          </a:p>
          <a:p>
            <a:pPr eaLnBrk="1" hangingPunct="1">
              <a:spcBef>
                <a:spcPct val="0"/>
              </a:spcBef>
              <a:buFontTx/>
              <a:buNone/>
            </a:pPr>
            <a:r>
              <a:rPr lang="en-GB" altLang="en-US" sz="4080" dirty="0">
                <a:latin typeface="+mj-lt"/>
                <a:cs typeface="Segoe UI Light" pitchFamily="34" charset="0"/>
              </a:rPr>
              <a:t>our example unit detectors were tied to </a:t>
            </a:r>
          </a:p>
          <a:p>
            <a:pPr eaLnBrk="1" hangingPunct="1">
              <a:spcBef>
                <a:spcPct val="0"/>
              </a:spcBef>
              <a:buFontTx/>
              <a:buNone/>
            </a:pPr>
            <a:r>
              <a:rPr lang="en-GB" altLang="en-US" sz="4080" dirty="0">
                <a:latin typeface="+mj-lt"/>
                <a:cs typeface="Segoe UI Light" pitchFamily="34" charset="0"/>
              </a:rPr>
              <a:t>specific parts of the image  </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806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812" y="867840"/>
            <a:ext cx="8767442" cy="113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3825203" y="2724951"/>
            <a:ext cx="1076704" cy="109937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32" dirty="0"/>
              <a:t> </a:t>
            </a:r>
          </a:p>
          <a:p>
            <a:pPr algn="ctr">
              <a:defRPr/>
            </a:pPr>
            <a:r>
              <a:rPr lang="en-GB" sz="1632" dirty="0"/>
              <a:t>  </a:t>
            </a:r>
          </a:p>
        </p:txBody>
      </p:sp>
      <p:pic>
        <p:nvPicPr>
          <p:cNvPr id="4710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638" y="2814001"/>
            <a:ext cx="697833" cy="90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3938542" y="2814002"/>
            <a:ext cx="859744" cy="1602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64" name="Oval 63"/>
          <p:cNvSpPr/>
          <p:nvPr/>
        </p:nvSpPr>
        <p:spPr>
          <a:xfrm>
            <a:off x="5389258" y="2736285"/>
            <a:ext cx="1078323" cy="109775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32" dirty="0"/>
              <a:t> </a:t>
            </a:r>
          </a:p>
          <a:p>
            <a:pPr algn="ctr">
              <a:defRPr/>
            </a:pPr>
            <a:r>
              <a:rPr lang="en-GB" sz="1632" dirty="0"/>
              <a:t>  </a:t>
            </a:r>
          </a:p>
        </p:txBody>
      </p:sp>
      <p:pic>
        <p:nvPicPr>
          <p:cNvPr id="47112"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692" y="2825335"/>
            <a:ext cx="699453" cy="89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ounded Rectangle 65"/>
          <p:cNvSpPr/>
          <p:nvPr/>
        </p:nvSpPr>
        <p:spPr>
          <a:xfrm>
            <a:off x="5502593" y="2928959"/>
            <a:ext cx="861363" cy="1586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67" name="Oval 66"/>
          <p:cNvSpPr/>
          <p:nvPr/>
        </p:nvSpPr>
        <p:spPr>
          <a:xfrm>
            <a:off x="7056934" y="2802669"/>
            <a:ext cx="1078323" cy="109775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32" dirty="0"/>
              <a:t> </a:t>
            </a:r>
          </a:p>
          <a:p>
            <a:pPr algn="ctr">
              <a:defRPr/>
            </a:pPr>
            <a:r>
              <a:rPr lang="en-GB" sz="1632" dirty="0"/>
              <a:t>  </a:t>
            </a:r>
          </a:p>
        </p:txBody>
      </p:sp>
      <p:pic>
        <p:nvPicPr>
          <p:cNvPr id="47115"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6368" y="2891719"/>
            <a:ext cx="699453" cy="898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Rounded Rectangle 68"/>
          <p:cNvSpPr/>
          <p:nvPr/>
        </p:nvSpPr>
        <p:spPr>
          <a:xfrm>
            <a:off x="7167033" y="3139441"/>
            <a:ext cx="859744" cy="1602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47117" name="TextBox 3"/>
          <p:cNvSpPr txBox="1">
            <a:spLocks noChangeArrowheads="1"/>
          </p:cNvSpPr>
          <p:nvPr/>
        </p:nvSpPr>
        <p:spPr bwMode="auto">
          <a:xfrm>
            <a:off x="8747277" y="2974292"/>
            <a:ext cx="1373656" cy="67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GB" altLang="en-US" sz="3672" b="1" dirty="0"/>
              <a:t>etc …</a:t>
            </a:r>
          </a:p>
        </p:txBody>
      </p:sp>
      <p:sp>
        <p:nvSpPr>
          <p:cNvPr id="60" name="Isosceles Triangle 59"/>
          <p:cNvSpPr/>
          <p:nvPr/>
        </p:nvSpPr>
        <p:spPr>
          <a:xfrm rot="10800000">
            <a:off x="2377725" y="1813395"/>
            <a:ext cx="7721503" cy="1005463"/>
          </a:xfrm>
          <a:prstGeom prst="triangle">
            <a:avLst>
              <a:gd name="adj" fmla="val 75231"/>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2" name="Isosceles Triangle 71"/>
          <p:cNvSpPr/>
          <p:nvPr/>
        </p:nvSpPr>
        <p:spPr>
          <a:xfrm rot="10800000">
            <a:off x="2325913" y="1792349"/>
            <a:ext cx="7721503" cy="1005462"/>
          </a:xfrm>
          <a:prstGeom prst="triangle">
            <a:avLst>
              <a:gd name="adj" fmla="val 52952"/>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3" name="Isosceles Triangle 72"/>
          <p:cNvSpPr/>
          <p:nvPr/>
        </p:nvSpPr>
        <p:spPr>
          <a:xfrm rot="10800000">
            <a:off x="2304867" y="1813395"/>
            <a:ext cx="7721502" cy="1005463"/>
          </a:xfrm>
          <a:prstGeom prst="triangle">
            <a:avLst>
              <a:gd name="adj" fmla="val 31076"/>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4" name="Isosceles Triangle 73"/>
          <p:cNvSpPr/>
          <p:nvPr/>
        </p:nvSpPr>
        <p:spPr>
          <a:xfrm rot="10800000">
            <a:off x="2316199" y="1803680"/>
            <a:ext cx="7719883" cy="1003844"/>
          </a:xfrm>
          <a:prstGeom prst="triangle">
            <a:avLst>
              <a:gd name="adj" fmla="val 7858"/>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47122" name="TextBox 60"/>
          <p:cNvSpPr txBox="1">
            <a:spLocks noChangeArrowheads="1"/>
          </p:cNvSpPr>
          <p:nvPr/>
        </p:nvSpPr>
        <p:spPr bwMode="auto">
          <a:xfrm>
            <a:off x="1375955" y="3087630"/>
            <a:ext cx="2229712" cy="6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GB" altLang="en-US" sz="1632" dirty="0"/>
              <a:t>Detect lines in specific positions</a:t>
            </a:r>
          </a:p>
        </p:txBody>
      </p:sp>
      <p:sp>
        <p:nvSpPr>
          <p:cNvPr id="76" name="Oval 75"/>
          <p:cNvSpPr/>
          <p:nvPr/>
        </p:nvSpPr>
        <p:spPr>
          <a:xfrm>
            <a:off x="4218647" y="4517299"/>
            <a:ext cx="1076703" cy="109937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32" dirty="0"/>
              <a:t> </a:t>
            </a:r>
          </a:p>
          <a:p>
            <a:pPr algn="ctr">
              <a:defRPr/>
            </a:pPr>
            <a:r>
              <a:rPr lang="en-GB" sz="1632" dirty="0"/>
              <a:t>  </a:t>
            </a:r>
          </a:p>
        </p:txBody>
      </p:sp>
      <p:pic>
        <p:nvPicPr>
          <p:cNvPr id="47124"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7794" y="4606348"/>
            <a:ext cx="699453" cy="90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Rounded Rectangle 77"/>
          <p:cNvSpPr/>
          <p:nvPr/>
        </p:nvSpPr>
        <p:spPr>
          <a:xfrm>
            <a:off x="4343317" y="4606348"/>
            <a:ext cx="859744" cy="1602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0" name="Rounded Rectangle 79"/>
          <p:cNvSpPr/>
          <p:nvPr/>
        </p:nvSpPr>
        <p:spPr>
          <a:xfrm>
            <a:off x="4353032" y="4752067"/>
            <a:ext cx="859744" cy="1602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1" name="Rounded Rectangle 80"/>
          <p:cNvSpPr/>
          <p:nvPr/>
        </p:nvSpPr>
        <p:spPr>
          <a:xfrm>
            <a:off x="4353032" y="4886454"/>
            <a:ext cx="859744" cy="1602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2" name="Rounded Rectangle 81"/>
          <p:cNvSpPr/>
          <p:nvPr/>
        </p:nvSpPr>
        <p:spPr>
          <a:xfrm>
            <a:off x="4353032" y="5011124"/>
            <a:ext cx="859744" cy="1602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836" dirty="0"/>
              <a:t>v</a:t>
            </a:r>
          </a:p>
        </p:txBody>
      </p:sp>
      <p:sp>
        <p:nvSpPr>
          <p:cNvPr id="83" name="Rounded Rectangle 82"/>
          <p:cNvSpPr/>
          <p:nvPr/>
        </p:nvSpPr>
        <p:spPr>
          <a:xfrm>
            <a:off x="4374079" y="5114746"/>
            <a:ext cx="859743" cy="1602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4" name="Rounded Rectangle 83"/>
          <p:cNvSpPr/>
          <p:nvPr/>
        </p:nvSpPr>
        <p:spPr>
          <a:xfrm>
            <a:off x="4343317" y="4761782"/>
            <a:ext cx="859744" cy="1602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87" name="Rounded Rectangle 86"/>
          <p:cNvSpPr/>
          <p:nvPr/>
        </p:nvSpPr>
        <p:spPr>
          <a:xfrm>
            <a:off x="4331983" y="5312279"/>
            <a:ext cx="859743" cy="1586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cxnSp>
        <p:nvCxnSpPr>
          <p:cNvPr id="63" name="Straight Arrow Connector 62"/>
          <p:cNvCxnSpPr>
            <a:stCxn id="2" idx="4"/>
            <a:endCxn id="76" idx="0"/>
          </p:cNvCxnSpPr>
          <p:nvPr/>
        </p:nvCxnSpPr>
        <p:spPr>
          <a:xfrm>
            <a:off x="4362745" y="3824321"/>
            <a:ext cx="395061" cy="692976"/>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4" idx="4"/>
          </p:cNvCxnSpPr>
          <p:nvPr/>
        </p:nvCxnSpPr>
        <p:spPr>
          <a:xfrm flipH="1">
            <a:off x="4913242" y="3834037"/>
            <a:ext cx="1015178" cy="683261"/>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5117249" y="3900421"/>
            <a:ext cx="2302364" cy="616878"/>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8" idx="3"/>
          </p:cNvCxnSpPr>
          <p:nvPr/>
        </p:nvCxnSpPr>
        <p:spPr>
          <a:xfrm flipH="1">
            <a:off x="5203060" y="3685080"/>
            <a:ext cx="4663017" cy="100222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6205284" y="4501107"/>
            <a:ext cx="1076704" cy="109775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32" dirty="0"/>
              <a:t> </a:t>
            </a:r>
          </a:p>
          <a:p>
            <a:pPr algn="ctr">
              <a:defRPr/>
            </a:pPr>
            <a:r>
              <a:rPr lang="en-GB" sz="1632" dirty="0"/>
              <a:t>  </a:t>
            </a:r>
          </a:p>
        </p:txBody>
      </p:sp>
      <p:pic>
        <p:nvPicPr>
          <p:cNvPr id="471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434" y="4590157"/>
            <a:ext cx="699453" cy="89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Rounded Rectangle 111"/>
          <p:cNvSpPr/>
          <p:nvPr/>
        </p:nvSpPr>
        <p:spPr>
          <a:xfrm>
            <a:off x="6674824" y="4645208"/>
            <a:ext cx="123052" cy="8192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13" name="Rounded Rectangle 112"/>
          <p:cNvSpPr/>
          <p:nvPr/>
        </p:nvSpPr>
        <p:spPr>
          <a:xfrm>
            <a:off x="6841592" y="4675970"/>
            <a:ext cx="121432" cy="82088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19" name="Oval 118"/>
          <p:cNvSpPr/>
          <p:nvPr/>
        </p:nvSpPr>
        <p:spPr>
          <a:xfrm>
            <a:off x="7992774" y="4483298"/>
            <a:ext cx="1076704" cy="109775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32" dirty="0"/>
              <a:t> </a:t>
            </a:r>
          </a:p>
          <a:p>
            <a:pPr algn="ctr">
              <a:defRPr/>
            </a:pPr>
            <a:r>
              <a:rPr lang="en-GB" sz="1632" dirty="0"/>
              <a:t>  </a:t>
            </a:r>
          </a:p>
        </p:txBody>
      </p:sp>
      <p:pic>
        <p:nvPicPr>
          <p:cNvPr id="47141"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209" y="4572348"/>
            <a:ext cx="697833" cy="898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4" name="Oval 47113"/>
          <p:cNvSpPr/>
          <p:nvPr/>
        </p:nvSpPr>
        <p:spPr>
          <a:xfrm>
            <a:off x="8182210" y="4590157"/>
            <a:ext cx="438776" cy="4387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23" name="Oval 122"/>
          <p:cNvSpPr/>
          <p:nvPr/>
        </p:nvSpPr>
        <p:spPr>
          <a:xfrm>
            <a:off x="8465552" y="4546441"/>
            <a:ext cx="440396" cy="4403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26" name="Oval 125"/>
          <p:cNvSpPr/>
          <p:nvPr/>
        </p:nvSpPr>
        <p:spPr>
          <a:xfrm>
            <a:off x="8400788" y="4667874"/>
            <a:ext cx="440396" cy="4387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47145" name="TextBox 126"/>
          <p:cNvSpPr txBox="1">
            <a:spLocks noChangeArrowheads="1"/>
          </p:cNvSpPr>
          <p:nvPr/>
        </p:nvSpPr>
        <p:spPr bwMode="auto">
          <a:xfrm>
            <a:off x="1681511" y="4497869"/>
            <a:ext cx="2028119" cy="10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GB" altLang="en-US" sz="1632" dirty="0"/>
              <a:t>Higher level detectors</a:t>
            </a:r>
          </a:p>
          <a:p>
            <a:pPr eaLnBrk="1" hangingPunct="1"/>
            <a:r>
              <a:rPr lang="en-GB" altLang="en-US" sz="1632" dirty="0"/>
              <a:t>( horizontal line, </a:t>
            </a:r>
          </a:p>
          <a:p>
            <a:pPr eaLnBrk="1" hangingPunct="1"/>
            <a:r>
              <a:rPr lang="en-GB" altLang="en-US" sz="1632" dirty="0"/>
              <a:t>“RHS vertical lune”</a:t>
            </a:r>
          </a:p>
          <a:p>
            <a:pPr eaLnBrk="1" hangingPunct="1"/>
            <a:r>
              <a:rPr lang="en-GB" altLang="en-US" sz="1632" dirty="0"/>
              <a:t>“upper loop”, etc…)</a:t>
            </a:r>
          </a:p>
        </p:txBody>
      </p:sp>
      <p:sp>
        <p:nvSpPr>
          <p:cNvPr id="47146" name="TextBox 127"/>
          <p:cNvSpPr txBox="1">
            <a:spLocks noChangeArrowheads="1"/>
          </p:cNvSpPr>
          <p:nvPr/>
        </p:nvSpPr>
        <p:spPr bwMode="auto">
          <a:xfrm>
            <a:off x="9422442" y="4756925"/>
            <a:ext cx="1373656" cy="67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GB" altLang="en-US" sz="3672" b="1" dirty="0"/>
              <a:t>etc …</a:t>
            </a:r>
          </a:p>
        </p:txBody>
      </p:sp>
      <p:sp>
        <p:nvSpPr>
          <p:cNvPr id="44" name="Title 2"/>
          <p:cNvSpPr txBox="1">
            <a:spLocks/>
          </p:cNvSpPr>
          <p:nvPr/>
        </p:nvSpPr>
        <p:spPr>
          <a:xfrm>
            <a:off x="574561" y="332677"/>
            <a:ext cx="12016023"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b="1" dirty="0"/>
              <a:t>Successive Layers Can Learn Higher-Level Features</a:t>
            </a:r>
          </a:p>
        </p:txBody>
      </p:sp>
      <p:pic>
        <p:nvPicPr>
          <p:cNvPr id="4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2799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Multiple Layers Make Sense</a:t>
            </a:r>
          </a:p>
        </p:txBody>
      </p:sp>
      <p:pic>
        <p:nvPicPr>
          <p:cNvPr id="2" name="Picture 1"/>
          <p:cNvPicPr>
            <a:picLocks noChangeAspect="1"/>
          </p:cNvPicPr>
          <p:nvPr/>
        </p:nvPicPr>
        <p:blipFill rotWithShape="1">
          <a:blip r:embed="rId3"/>
          <a:srcRect l="1954" t="13073" r="45450" b="11726"/>
          <a:stretch/>
        </p:blipFill>
        <p:spPr>
          <a:xfrm>
            <a:off x="673035" y="2230651"/>
            <a:ext cx="5451791" cy="4384664"/>
          </a:xfrm>
          <a:prstGeom prst="rect">
            <a:avLst/>
          </a:prstGeom>
        </p:spPr>
      </p:pic>
      <p:pic>
        <p:nvPicPr>
          <p:cNvPr id="3" name="Picture 2"/>
          <p:cNvPicPr>
            <a:picLocks noChangeAspect="1"/>
          </p:cNvPicPr>
          <p:nvPr/>
        </p:nvPicPr>
        <p:blipFill rotWithShape="1">
          <a:blip r:embed="rId4"/>
          <a:srcRect l="3915" t="13944" r="37817" b="12846"/>
          <a:stretch/>
        </p:blipFill>
        <p:spPr>
          <a:xfrm>
            <a:off x="5773783" y="2230651"/>
            <a:ext cx="6365965" cy="4499024"/>
          </a:xfrm>
          <a:prstGeom prst="rect">
            <a:avLst/>
          </a:prstGeom>
        </p:spPr>
      </p:pic>
      <p:sp>
        <p:nvSpPr>
          <p:cNvPr id="7" name="TextBox 6"/>
          <p:cNvSpPr txBox="1"/>
          <p:nvPr/>
        </p:nvSpPr>
        <p:spPr>
          <a:xfrm>
            <a:off x="622285" y="1362474"/>
            <a:ext cx="9358518"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Deep Learning = Brain “inspired”</a:t>
            </a:r>
          </a:p>
          <a:p>
            <a:pPr marL="457200" indent="-457200">
              <a:buFont typeface="Arial" panose="020B0604020202020204" pitchFamily="34" charset="0"/>
              <a:buChar char="•"/>
            </a:pPr>
            <a:r>
              <a:rPr lang="en-US" sz="2800" dirty="0">
                <a:latin typeface="+mj-lt"/>
              </a:rPr>
              <a:t>Audio / Visual Cortex has multiple stages = Hierarchical</a:t>
            </a:r>
            <a:endParaRPr lang="en-US" sz="2800" dirty="0"/>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7031" y="613194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888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txBox="1">
            <a:spLocks/>
          </p:cNvSpPr>
          <p:nvPr/>
        </p:nvSpPr>
        <p:spPr bwMode="auto">
          <a:xfrm>
            <a:off x="1849897" y="1264521"/>
            <a:ext cx="8652639" cy="1180326"/>
          </a:xfrm>
          <a:prstGeom prst="rect">
            <a:avLst/>
          </a:prstGeom>
          <a:solidFill>
            <a:schemeClr val="bg1"/>
          </a:solidFill>
          <a:ln w="9525">
            <a:solidFill>
              <a:srgbClr val="000000"/>
            </a:solidFill>
            <a:miter lim="800000"/>
            <a:headEnd/>
            <a:tailEnd/>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lgn="l">
              <a:defRPr/>
            </a:pPr>
            <a:r>
              <a:rPr lang="en-GB" altLang="en-US" sz="2100" kern="0" dirty="0"/>
              <a:t>Many-layer neural network architectures should be capable of learning the true underlying features and ‘feature logic’, and  therefore generalise very well …</a:t>
            </a:r>
          </a:p>
        </p:txBody>
      </p:sp>
      <p:pic>
        <p:nvPicPr>
          <p:cNvPr id="512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934" y="2987247"/>
            <a:ext cx="6941095" cy="194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Multiple Layers Make Sense</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031" y="613194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699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605" y="1826349"/>
            <a:ext cx="6939475" cy="19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New Way To Train Multi-Layer NNs…</a:t>
            </a: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031" y="613194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3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605" y="1826349"/>
            <a:ext cx="6939475" cy="19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274104" y="4114142"/>
            <a:ext cx="3383925" cy="7350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Train this layer first</a:t>
            </a:r>
          </a:p>
        </p:txBody>
      </p:sp>
      <p:sp>
        <p:nvSpPr>
          <p:cNvPr id="6" name="Rounded Rectangle 5"/>
          <p:cNvSpPr/>
          <p:nvPr/>
        </p:nvSpPr>
        <p:spPr>
          <a:xfrm>
            <a:off x="3316804" y="1606150"/>
            <a:ext cx="1347094" cy="235255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New Way To Train Multi-Layer NNs…</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031" y="613194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787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605" y="1826349"/>
            <a:ext cx="6939475" cy="19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274104" y="4114142"/>
            <a:ext cx="3383925" cy="7350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Train this layer first</a:t>
            </a:r>
          </a:p>
        </p:txBody>
      </p:sp>
      <p:sp>
        <p:nvSpPr>
          <p:cNvPr id="6" name="Rounded Rectangle 5"/>
          <p:cNvSpPr/>
          <p:nvPr/>
        </p:nvSpPr>
        <p:spPr>
          <a:xfrm>
            <a:off x="4529513" y="1606150"/>
            <a:ext cx="1347094" cy="235255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 name="Title 1"/>
          <p:cNvSpPr txBox="1">
            <a:spLocks/>
          </p:cNvSpPr>
          <p:nvPr/>
        </p:nvSpPr>
        <p:spPr bwMode="auto">
          <a:xfrm>
            <a:off x="3342712" y="4724544"/>
            <a:ext cx="3383925" cy="73669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then this layer</a:t>
            </a:r>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New Way To Train Multi-Layer NNs…</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031" y="613194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400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13662"/>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Motivation: Why Go Deep</a:t>
            </a:r>
          </a:p>
        </p:txBody>
      </p:sp>
      <p:sp>
        <p:nvSpPr>
          <p:cNvPr id="8" name="Text Placeholder 22"/>
          <p:cNvSpPr txBox="1">
            <a:spLocks/>
          </p:cNvSpPr>
          <p:nvPr/>
        </p:nvSpPr>
        <p:spPr>
          <a:xfrm>
            <a:off x="384738" y="1276660"/>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en-US" sz="2500" dirty="0">
                <a:solidFill>
                  <a:schemeClr val="tx1">
                    <a:lumMod val="75000"/>
                    <a:lumOff val="25000"/>
                  </a:schemeClr>
                </a:solidFill>
                <a:latin typeface="+mj-lt"/>
              </a:rPr>
              <a:t>Deep Architectures can be representationally efficient</a:t>
            </a:r>
          </a:p>
          <a:p>
            <a:pPr marL="342900" lvl="1" indent="0" algn="just">
              <a:buNone/>
            </a:pPr>
            <a:r>
              <a:rPr lang="en-US" sz="2500" dirty="0">
                <a:solidFill>
                  <a:schemeClr val="tx1">
                    <a:lumMod val="75000"/>
                    <a:lumOff val="25000"/>
                  </a:schemeClr>
                </a:solidFill>
                <a:latin typeface="+mj-lt"/>
              </a:rPr>
              <a:t>         Fewer computational units for same function</a:t>
            </a:r>
          </a:p>
          <a:p>
            <a:pPr marL="342900" lvl="1" indent="0" algn="just">
              <a:buNone/>
            </a:pPr>
            <a:endParaRPr lang="en-US" sz="2500" dirty="0">
              <a:solidFill>
                <a:schemeClr val="tx1">
                  <a:lumMod val="75000"/>
                  <a:lumOff val="25000"/>
                </a:schemeClr>
              </a:solidFill>
              <a:latin typeface="+mj-lt"/>
            </a:endParaRPr>
          </a:p>
          <a:p>
            <a:pPr lvl="1" algn="just"/>
            <a:r>
              <a:rPr lang="en-US" sz="2500" dirty="0">
                <a:solidFill>
                  <a:schemeClr val="tx1">
                    <a:lumMod val="75000"/>
                    <a:lumOff val="25000"/>
                  </a:schemeClr>
                </a:solidFill>
                <a:latin typeface="+mj-lt"/>
              </a:rPr>
              <a:t>Deep Representations might allow for a hierarchy or representation</a:t>
            </a:r>
          </a:p>
          <a:p>
            <a:pPr marL="342900" lvl="1" indent="0" algn="just">
              <a:buNone/>
            </a:pPr>
            <a:r>
              <a:rPr lang="en-US" sz="2500" dirty="0">
                <a:solidFill>
                  <a:schemeClr val="tx1">
                    <a:lumMod val="75000"/>
                    <a:lumOff val="25000"/>
                  </a:schemeClr>
                </a:solidFill>
                <a:latin typeface="+mj-lt"/>
              </a:rPr>
              <a:t>        Allows non-local generalization</a:t>
            </a:r>
          </a:p>
          <a:p>
            <a:pPr marL="342900" lvl="1" indent="0" algn="just">
              <a:buNone/>
            </a:pPr>
            <a:r>
              <a:rPr lang="en-US" sz="2500" dirty="0">
                <a:solidFill>
                  <a:schemeClr val="tx1">
                    <a:lumMod val="75000"/>
                    <a:lumOff val="25000"/>
                  </a:schemeClr>
                </a:solidFill>
                <a:latin typeface="+mj-lt"/>
              </a:rPr>
              <a:t>        Comprehensibility</a:t>
            </a:r>
          </a:p>
          <a:p>
            <a:pPr marL="342900" lvl="1" indent="0" algn="just">
              <a:buNone/>
            </a:pPr>
            <a:endParaRPr lang="en-US" sz="2500" dirty="0">
              <a:solidFill>
                <a:schemeClr val="tx1">
                  <a:lumMod val="75000"/>
                  <a:lumOff val="25000"/>
                </a:schemeClr>
              </a:solidFill>
              <a:latin typeface="+mj-lt"/>
            </a:endParaRPr>
          </a:p>
          <a:p>
            <a:pPr lvl="1" algn="just"/>
            <a:r>
              <a:rPr lang="en-US" sz="2500" dirty="0">
                <a:solidFill>
                  <a:schemeClr val="tx1">
                    <a:lumMod val="75000"/>
                    <a:lumOff val="25000"/>
                  </a:schemeClr>
                </a:solidFill>
                <a:latin typeface="+mj-lt"/>
              </a:rPr>
              <a:t>Multiple levels of latent variables allow combinatorial sharing of statistical strength</a:t>
            </a:r>
          </a:p>
          <a:p>
            <a:pPr lvl="1" algn="just"/>
            <a:endParaRPr lang="en-US" sz="2500" dirty="0">
              <a:solidFill>
                <a:schemeClr val="tx1">
                  <a:lumMod val="75000"/>
                  <a:lumOff val="25000"/>
                </a:schemeClr>
              </a:solidFill>
              <a:latin typeface="+mj-lt"/>
            </a:endParaRPr>
          </a:p>
          <a:p>
            <a:pPr lvl="1" algn="just"/>
            <a:r>
              <a:rPr lang="en-US" sz="2500" dirty="0">
                <a:solidFill>
                  <a:schemeClr val="tx1">
                    <a:lumMod val="75000"/>
                    <a:lumOff val="25000"/>
                  </a:schemeClr>
                </a:solidFill>
                <a:latin typeface="+mj-lt"/>
              </a:rPr>
              <a:t>Deep architectures work well (vision, audio, NLP, etc.)</a:t>
            </a:r>
            <a:endParaRPr lang="en-US" sz="2500" dirty="0">
              <a:solidFill>
                <a:schemeClr val="tx1">
                  <a:lumMod val="75000"/>
                  <a:lumOff val="25000"/>
                </a:schemeClr>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956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 calcmode="lin" valueType="num">
                                      <p:cBhvr additive="base">
                                        <p:cTn id="4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605" y="1826349"/>
            <a:ext cx="6939475" cy="19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274104" y="4114142"/>
            <a:ext cx="3383925" cy="7350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Train this layer first</a:t>
            </a:r>
          </a:p>
        </p:txBody>
      </p:sp>
      <p:sp>
        <p:nvSpPr>
          <p:cNvPr id="7" name="Title 1"/>
          <p:cNvSpPr txBox="1">
            <a:spLocks/>
          </p:cNvSpPr>
          <p:nvPr/>
        </p:nvSpPr>
        <p:spPr bwMode="auto">
          <a:xfrm>
            <a:off x="3342712" y="4724544"/>
            <a:ext cx="3383925" cy="73669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then this layer</a:t>
            </a:r>
          </a:p>
        </p:txBody>
      </p:sp>
      <p:sp>
        <p:nvSpPr>
          <p:cNvPr id="8" name="Title 1"/>
          <p:cNvSpPr txBox="1">
            <a:spLocks/>
          </p:cNvSpPr>
          <p:nvPr/>
        </p:nvSpPr>
        <p:spPr bwMode="auto">
          <a:xfrm>
            <a:off x="4803143" y="5378661"/>
            <a:ext cx="3383925" cy="7350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then this layer</a:t>
            </a:r>
          </a:p>
        </p:txBody>
      </p:sp>
      <p:sp>
        <p:nvSpPr>
          <p:cNvPr id="9" name="Rounded Rectangle 8"/>
          <p:cNvSpPr/>
          <p:nvPr/>
        </p:nvSpPr>
        <p:spPr>
          <a:xfrm>
            <a:off x="5907369" y="1761584"/>
            <a:ext cx="1347094" cy="235255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0"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New Way To Train Multi-Layer NNs…</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031" y="613194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1517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605" y="1826349"/>
            <a:ext cx="6939475" cy="19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274104" y="4114142"/>
            <a:ext cx="3383925" cy="7350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Train this layer first</a:t>
            </a:r>
          </a:p>
        </p:txBody>
      </p:sp>
      <p:sp>
        <p:nvSpPr>
          <p:cNvPr id="7" name="Title 1"/>
          <p:cNvSpPr txBox="1">
            <a:spLocks/>
          </p:cNvSpPr>
          <p:nvPr/>
        </p:nvSpPr>
        <p:spPr bwMode="auto">
          <a:xfrm>
            <a:off x="3342712" y="4724544"/>
            <a:ext cx="3383925" cy="73669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then this layer</a:t>
            </a:r>
          </a:p>
        </p:txBody>
      </p:sp>
      <p:sp>
        <p:nvSpPr>
          <p:cNvPr id="8" name="Title 1"/>
          <p:cNvSpPr txBox="1">
            <a:spLocks/>
          </p:cNvSpPr>
          <p:nvPr/>
        </p:nvSpPr>
        <p:spPr bwMode="auto">
          <a:xfrm>
            <a:off x="4803143" y="5378661"/>
            <a:ext cx="3383925" cy="7350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then this layer</a:t>
            </a:r>
          </a:p>
        </p:txBody>
      </p:sp>
      <p:sp>
        <p:nvSpPr>
          <p:cNvPr id="9" name="Rounded Rectangle 8"/>
          <p:cNvSpPr/>
          <p:nvPr/>
        </p:nvSpPr>
        <p:spPr>
          <a:xfrm>
            <a:off x="7254463" y="1751869"/>
            <a:ext cx="1347094" cy="23509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0" name="Title 1"/>
          <p:cNvSpPr txBox="1">
            <a:spLocks/>
          </p:cNvSpPr>
          <p:nvPr/>
        </p:nvSpPr>
        <p:spPr bwMode="auto">
          <a:xfrm>
            <a:off x="5445927" y="5885440"/>
            <a:ext cx="3383925" cy="73669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then this layer</a:t>
            </a:r>
          </a:p>
        </p:txBody>
      </p:sp>
      <p:sp>
        <p:nvSpPr>
          <p:cNvPr id="11"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New Way To Train Multi-Layer NNs…</a:t>
            </a: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031" y="613194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909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605" y="1826349"/>
            <a:ext cx="6939475" cy="19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274104" y="4114142"/>
            <a:ext cx="3383925" cy="7350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Train this layer first</a:t>
            </a:r>
          </a:p>
        </p:txBody>
      </p:sp>
      <p:sp>
        <p:nvSpPr>
          <p:cNvPr id="7" name="Title 1"/>
          <p:cNvSpPr txBox="1">
            <a:spLocks/>
          </p:cNvSpPr>
          <p:nvPr/>
        </p:nvSpPr>
        <p:spPr bwMode="auto">
          <a:xfrm>
            <a:off x="3342712" y="4724544"/>
            <a:ext cx="3383925" cy="73669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then this layer</a:t>
            </a:r>
          </a:p>
        </p:txBody>
      </p:sp>
      <p:sp>
        <p:nvSpPr>
          <p:cNvPr id="8" name="Title 1"/>
          <p:cNvSpPr txBox="1">
            <a:spLocks/>
          </p:cNvSpPr>
          <p:nvPr/>
        </p:nvSpPr>
        <p:spPr bwMode="auto">
          <a:xfrm>
            <a:off x="4803143" y="5378661"/>
            <a:ext cx="3383925" cy="7350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then this layer</a:t>
            </a:r>
          </a:p>
        </p:txBody>
      </p:sp>
      <p:sp>
        <p:nvSpPr>
          <p:cNvPr id="9" name="Rounded Rectangle 8"/>
          <p:cNvSpPr/>
          <p:nvPr/>
        </p:nvSpPr>
        <p:spPr>
          <a:xfrm>
            <a:off x="8497934" y="1740537"/>
            <a:ext cx="1347094" cy="2352556"/>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10" name="Title 1"/>
          <p:cNvSpPr txBox="1">
            <a:spLocks/>
          </p:cNvSpPr>
          <p:nvPr/>
        </p:nvSpPr>
        <p:spPr bwMode="auto">
          <a:xfrm>
            <a:off x="5445927" y="5885440"/>
            <a:ext cx="3383925" cy="73669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then this layer</a:t>
            </a:r>
          </a:p>
        </p:txBody>
      </p:sp>
      <p:sp>
        <p:nvSpPr>
          <p:cNvPr id="11" name="Title 1"/>
          <p:cNvSpPr txBox="1">
            <a:spLocks/>
          </p:cNvSpPr>
          <p:nvPr/>
        </p:nvSpPr>
        <p:spPr bwMode="auto">
          <a:xfrm>
            <a:off x="7137889" y="6382503"/>
            <a:ext cx="3383925" cy="46630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56" kern="0" dirty="0"/>
              <a:t>finally this layer</a:t>
            </a:r>
          </a:p>
        </p:txBody>
      </p:sp>
      <p:sp>
        <p:nvSpPr>
          <p:cNvPr id="1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New Way To Train Multi-Layer NNs…</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031" y="613194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9751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605" y="1826349"/>
            <a:ext cx="6939475" cy="19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3316804" y="1606150"/>
            <a:ext cx="1347094" cy="235255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36" dirty="0"/>
          </a:p>
        </p:txBody>
      </p:sp>
      <p:sp>
        <p:nvSpPr>
          <p:cNvPr id="7" name="Title 1"/>
          <p:cNvSpPr txBox="1">
            <a:spLocks/>
          </p:cNvSpPr>
          <p:nvPr/>
        </p:nvSpPr>
        <p:spPr bwMode="auto">
          <a:xfrm>
            <a:off x="2377440" y="4401539"/>
            <a:ext cx="7654834" cy="124347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lgn="l">
              <a:defRPr/>
            </a:pPr>
            <a:r>
              <a:rPr lang="en-GB" altLang="en-US" sz="2856" kern="0" dirty="0"/>
              <a:t>Each layer can be thought of as a set of features</a:t>
            </a:r>
            <a:endParaRPr lang="en-GB" altLang="en-US" sz="4488" b="1" kern="0"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The New Way To Train Multi-Layer NNs…</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031" y="613194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2474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Content Placeholder 2"/>
          <p:cNvSpPr>
            <a:spLocks noGrp="1"/>
          </p:cNvSpPr>
          <p:nvPr>
            <p:ph idx="1"/>
          </p:nvPr>
        </p:nvSpPr>
        <p:spPr>
          <a:xfrm>
            <a:off x="715237" y="1205169"/>
            <a:ext cx="11285173" cy="1158204"/>
          </a:xfrm>
        </p:spPr>
        <p:txBody>
          <a:bodyPr>
            <a:noAutofit/>
          </a:bodyPr>
          <a:lstStyle/>
          <a:p>
            <a:r>
              <a:rPr lang="en-GB" altLang="en-US" sz="2300" dirty="0"/>
              <a:t>There are many types of deep learning</a:t>
            </a:r>
          </a:p>
          <a:p>
            <a:r>
              <a:rPr lang="en-GB" altLang="en-US" sz="2300" dirty="0"/>
              <a:t>Different kinds of autoencoder, variations on architectures and training algorithms, etc.</a:t>
            </a:r>
          </a:p>
          <a:p>
            <a:r>
              <a:rPr lang="en-GB" altLang="en-US" sz="2300" dirty="0"/>
              <a:t>It’s a growing area</a:t>
            </a:r>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Idea Behind Deep Learning</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183" y="2159697"/>
            <a:ext cx="7286847" cy="4717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031" y="613194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0738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Common DNNs</a:t>
            </a:r>
          </a:p>
        </p:txBody>
      </p:sp>
      <p:sp>
        <p:nvSpPr>
          <p:cNvPr id="7" name="Content Placeholder 2"/>
          <p:cNvSpPr>
            <a:spLocks noGrp="1"/>
          </p:cNvSpPr>
          <p:nvPr>
            <p:ph idx="1"/>
          </p:nvPr>
        </p:nvSpPr>
        <p:spPr>
          <a:xfrm>
            <a:off x="826991" y="1327191"/>
            <a:ext cx="10539704" cy="5563660"/>
          </a:xfrm>
          <a:solidFill>
            <a:schemeClr val="bg1"/>
          </a:solidFill>
        </p:spPr>
        <p:txBody>
          <a:bodyPr>
            <a:noAutofit/>
          </a:bodyPr>
          <a:lstStyle/>
          <a:p>
            <a:pPr>
              <a:buFont typeface="Wingdings" panose="05000000000000000000" pitchFamily="2" charset="2"/>
              <a:buChar char="q"/>
            </a:pPr>
            <a:r>
              <a:rPr lang="en-US" sz="2000" dirty="0"/>
              <a:t> Deep Convolutional Neural Network (DCNN)</a:t>
            </a:r>
          </a:p>
          <a:p>
            <a:pPr lvl="1">
              <a:buFont typeface="Wingdings" panose="05000000000000000000" pitchFamily="2" charset="2"/>
              <a:buChar char="§"/>
            </a:pPr>
            <a:r>
              <a:rPr lang="en-US" sz="2000" dirty="0">
                <a:latin typeface="+mj-lt"/>
              </a:rPr>
              <a:t>To extract representation from images</a:t>
            </a:r>
          </a:p>
          <a:p>
            <a:pPr marL="0" indent="0">
              <a:buNone/>
            </a:pPr>
            <a:endParaRPr lang="en-US" sz="2000" dirty="0"/>
          </a:p>
          <a:p>
            <a:pPr>
              <a:buFont typeface="Wingdings" panose="05000000000000000000" pitchFamily="2" charset="2"/>
              <a:buChar char="q"/>
            </a:pPr>
            <a:r>
              <a:rPr lang="en-US" sz="2000" dirty="0"/>
              <a:t> Recurrent Neural Network (RNN)</a:t>
            </a:r>
          </a:p>
          <a:p>
            <a:pPr lvl="1">
              <a:buFont typeface="Wingdings" panose="05000000000000000000" pitchFamily="2" charset="2"/>
              <a:buChar char="§"/>
            </a:pPr>
            <a:r>
              <a:rPr lang="en-US" sz="2000" dirty="0">
                <a:latin typeface="+mj-lt"/>
              </a:rPr>
              <a:t>To extract representation from sequential data</a:t>
            </a:r>
          </a:p>
          <a:p>
            <a:pPr marL="466298" lvl="1" indent="0">
              <a:buNone/>
            </a:pPr>
            <a:endParaRPr lang="en-US" sz="2000" dirty="0">
              <a:latin typeface="+mj-lt"/>
            </a:endParaRPr>
          </a:p>
          <a:p>
            <a:pPr>
              <a:buFont typeface="Wingdings" panose="05000000000000000000" pitchFamily="2" charset="2"/>
              <a:buChar char="q"/>
            </a:pPr>
            <a:r>
              <a:rPr lang="en-US" sz="2000" dirty="0"/>
              <a:t>Deep Belief Neural Network (DBN)</a:t>
            </a:r>
          </a:p>
          <a:p>
            <a:pPr lvl="1">
              <a:buFont typeface="Wingdings" panose="05000000000000000000" pitchFamily="2" charset="2"/>
              <a:buChar char="§"/>
            </a:pPr>
            <a:r>
              <a:rPr lang="en-US" sz="2000" dirty="0">
                <a:latin typeface="+mj-lt"/>
              </a:rPr>
              <a:t>To extract hierarchical representation from a dataset</a:t>
            </a:r>
          </a:p>
          <a:p>
            <a:pPr marL="466298" lvl="1" indent="0">
              <a:buNone/>
            </a:pPr>
            <a:endParaRPr lang="en-US" sz="2000" dirty="0">
              <a:latin typeface="+mj-lt"/>
            </a:endParaRPr>
          </a:p>
          <a:p>
            <a:pPr>
              <a:buFont typeface="Wingdings" panose="05000000000000000000" pitchFamily="2" charset="2"/>
              <a:buChar char="q"/>
            </a:pPr>
            <a:r>
              <a:rPr lang="en-US" sz="2000" dirty="0"/>
              <a:t> Deep Reinforcement Learning (DQN)</a:t>
            </a:r>
          </a:p>
          <a:p>
            <a:pPr lvl="1">
              <a:buFont typeface="Wingdings" panose="05000000000000000000" pitchFamily="2" charset="2"/>
              <a:buChar char="§"/>
            </a:pPr>
            <a:r>
              <a:rPr lang="en-US" sz="2000" dirty="0">
                <a:latin typeface="+mj-lt"/>
              </a:rPr>
              <a:t>To prescribe how agents should act in an environment in order to maximize future cumulative reward (e.g., a game score)</a:t>
            </a:r>
          </a:p>
          <a:p>
            <a:pPr marL="466298" lvl="1" indent="0">
              <a:buNone/>
            </a:pPr>
            <a:endParaRPr lang="en-US" sz="2000" b="1" dirty="0">
              <a:latin typeface="+mj-lt"/>
            </a:endParaRPr>
          </a:p>
          <a:p>
            <a:pPr marL="466298" lvl="1" indent="0">
              <a:buNone/>
            </a:pPr>
            <a:r>
              <a:rPr lang="en-US" sz="2300" b="1" dirty="0">
                <a:solidFill>
                  <a:srgbClr val="FF0000"/>
                </a:solidFill>
                <a:latin typeface="+mj-lt"/>
              </a:rPr>
              <a:t>We will cover DCNN today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7031" y="6131949"/>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446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76901"/>
          <a:stretch/>
        </p:blipFill>
        <p:spPr>
          <a:xfrm>
            <a:off x="128671" y="5986914"/>
            <a:ext cx="1032802" cy="934858"/>
          </a:xfrm>
          <a:prstGeom prst="rect">
            <a:avLst/>
          </a:prstGeom>
        </p:spPr>
      </p:pic>
      <p:sp>
        <p:nvSpPr>
          <p:cNvPr id="12" name="Title 1"/>
          <p:cNvSpPr>
            <a:spLocks noGrp="1"/>
          </p:cNvSpPr>
          <p:nvPr>
            <p:ph type="title"/>
          </p:nvPr>
        </p:nvSpPr>
        <p:spPr>
          <a:xfrm>
            <a:off x="128670" y="1228790"/>
            <a:ext cx="12145632" cy="1984408"/>
          </a:xfrm>
        </p:spPr>
        <p:txBody>
          <a:bodyPr>
            <a:normAutofit/>
          </a:bodyPr>
          <a:lstStyle/>
          <a:p>
            <a:pPr>
              <a:spcAft>
                <a:spcPts val="600"/>
              </a:spcAft>
            </a:pPr>
            <a:r>
              <a:rPr lang="en-US" sz="7000" b="1" dirty="0">
                <a:solidFill>
                  <a:schemeClr val="bg1"/>
                </a:solidFill>
              </a:rPr>
              <a:t>Deep Learning Frameworks</a:t>
            </a:r>
            <a:endParaRPr lang="en-US" sz="5500" b="1" dirty="0">
              <a:solidFill>
                <a:schemeClr val="bg1"/>
              </a:solidFill>
            </a:endParaRPr>
          </a:p>
        </p:txBody>
      </p:sp>
      <p:pic>
        <p:nvPicPr>
          <p:cNvPr id="3" name="Picture 2">
            <a:extLst>
              <a:ext uri="{FF2B5EF4-FFF2-40B4-BE49-F238E27FC236}">
                <a16:creationId xmlns:a16="http://schemas.microsoft.com/office/drawing/2014/main" id="{65EFB3FE-7463-4E34-89BD-64A000DA1B42}"/>
              </a:ext>
            </a:extLst>
          </p:cNvPr>
          <p:cNvPicPr>
            <a:picLocks noChangeAspect="1"/>
          </p:cNvPicPr>
          <p:nvPr/>
        </p:nvPicPr>
        <p:blipFill rotWithShape="1">
          <a:blip r:embed="rId4"/>
          <a:srcRect t="14724"/>
          <a:stretch/>
        </p:blipFill>
        <p:spPr>
          <a:xfrm>
            <a:off x="8263543" y="3213198"/>
            <a:ext cx="4172932" cy="3781326"/>
          </a:xfrm>
          <a:prstGeom prst="rect">
            <a:avLst/>
          </a:prstGeom>
        </p:spPr>
      </p:pic>
    </p:spTree>
    <p:extLst>
      <p:ext uri="{BB962C8B-B14F-4D97-AF65-F5344CB8AC3E}">
        <p14:creationId xmlns:p14="http://schemas.microsoft.com/office/powerpoint/2010/main" val="213576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Open Source Deep Learning Frameworks</a:t>
            </a:r>
          </a:p>
          <a:p>
            <a:pPr algn="just"/>
            <a:endParaRPr lang="en-US" sz="4400" b="1"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266DF897-F481-47E2-9731-A02D71B6A035}"/>
              </a:ext>
            </a:extLst>
          </p:cNvPr>
          <p:cNvPicPr>
            <a:picLocks noChangeAspect="1"/>
          </p:cNvPicPr>
          <p:nvPr/>
        </p:nvPicPr>
        <p:blipFill rotWithShape="1">
          <a:blip r:embed="rId4"/>
          <a:srcRect l="20723" t="38223" r="21709" b="13220"/>
          <a:stretch/>
        </p:blipFill>
        <p:spPr>
          <a:xfrm>
            <a:off x="660844" y="1150468"/>
            <a:ext cx="11011016" cy="5224205"/>
          </a:xfrm>
          <a:prstGeom prst="rect">
            <a:avLst/>
          </a:prstGeom>
        </p:spPr>
      </p:pic>
    </p:spTree>
    <p:extLst>
      <p:ext uri="{BB962C8B-B14F-4D97-AF65-F5344CB8AC3E}">
        <p14:creationId xmlns:p14="http://schemas.microsoft.com/office/powerpoint/2010/main" val="128999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Symbolic vs Imperative Programs</a:t>
            </a:r>
          </a:p>
          <a:p>
            <a:pPr algn="just"/>
            <a:endParaRPr lang="en-US" sz="4400" b="1"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a16="http://schemas.microsoft.com/office/drawing/2014/main" id="{F877FF73-F6E7-498F-A7CA-52D5D9BBC7A2}"/>
              </a:ext>
            </a:extLst>
          </p:cNvPr>
          <p:cNvSpPr txBox="1">
            <a:spLocks/>
          </p:cNvSpPr>
          <p:nvPr/>
        </p:nvSpPr>
        <p:spPr>
          <a:xfrm>
            <a:off x="715237" y="1205169"/>
            <a:ext cx="11285173" cy="1158204"/>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t>Two fundamental programming models with Deep Learning toolkits: </a:t>
            </a:r>
            <a:r>
              <a:rPr lang="en-US" sz="2400" b="1" i="1" dirty="0"/>
              <a:t>Symbolic</a:t>
            </a:r>
            <a:r>
              <a:rPr lang="en-US" sz="2400" b="1" dirty="0"/>
              <a:t> and </a:t>
            </a:r>
            <a:r>
              <a:rPr lang="en-US" sz="2400" b="1" i="1" dirty="0"/>
              <a:t>Imperative</a:t>
            </a:r>
          </a:p>
          <a:p>
            <a:endParaRPr lang="en-US" sz="2400" b="1" dirty="0"/>
          </a:p>
          <a:p>
            <a:pPr marL="0" indent="0">
              <a:buNone/>
            </a:pPr>
            <a:r>
              <a:rPr lang="en-US" sz="2500" b="1" dirty="0">
                <a:solidFill>
                  <a:schemeClr val="tx1">
                    <a:lumMod val="50000"/>
                  </a:schemeClr>
                </a:solidFill>
              </a:rPr>
              <a:t>Symbolic Programs</a:t>
            </a:r>
          </a:p>
          <a:p>
            <a:pPr marL="0" indent="0">
              <a:buNone/>
            </a:pPr>
            <a:endParaRPr lang="en-GB" altLang="en-US" sz="2300" dirty="0"/>
          </a:p>
          <a:p>
            <a:pPr lvl="2" indent="-342900"/>
            <a:r>
              <a:rPr lang="en-US" dirty="0"/>
              <a:t>Functions are defined abstractly through computation graphs</a:t>
            </a:r>
          </a:p>
          <a:p>
            <a:pPr lvl="2" indent="-342900"/>
            <a:endParaRPr lang="en-US" dirty="0"/>
          </a:p>
          <a:p>
            <a:pPr lvl="2" indent="-342900"/>
            <a:r>
              <a:rPr lang="en-US" dirty="0"/>
              <a:t>First, express complex functions in terms of placeholder values</a:t>
            </a:r>
          </a:p>
          <a:p>
            <a:pPr lvl="2" indent="-342900"/>
            <a:endParaRPr lang="en-US" dirty="0"/>
          </a:p>
          <a:p>
            <a:pPr lvl="2" indent="-342900"/>
            <a:r>
              <a:rPr lang="en-US" dirty="0"/>
              <a:t>Execute these functions by binding them to real values</a:t>
            </a:r>
          </a:p>
          <a:p>
            <a:pPr lvl="2" indent="-342900"/>
            <a:endParaRPr lang="en-US" dirty="0"/>
          </a:p>
          <a:p>
            <a:pPr lvl="2" indent="-342900"/>
            <a:r>
              <a:rPr lang="en-US" dirty="0"/>
              <a:t>Many deep learning libraries are symbolic due to its efficiency -  memory and runtime</a:t>
            </a:r>
          </a:p>
        </p:txBody>
      </p:sp>
    </p:spTree>
    <p:extLst>
      <p:ext uri="{BB962C8B-B14F-4D97-AF65-F5344CB8AC3E}">
        <p14:creationId xmlns:p14="http://schemas.microsoft.com/office/powerpoint/2010/main" val="254321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Symbolic vs Imperative Programs</a:t>
            </a:r>
          </a:p>
          <a:p>
            <a:pPr algn="just"/>
            <a:endParaRPr lang="en-US" sz="4400" b="1"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a16="http://schemas.microsoft.com/office/drawing/2014/main" id="{F877FF73-F6E7-498F-A7CA-52D5D9BBC7A2}"/>
              </a:ext>
            </a:extLst>
          </p:cNvPr>
          <p:cNvSpPr txBox="1">
            <a:spLocks/>
          </p:cNvSpPr>
          <p:nvPr/>
        </p:nvSpPr>
        <p:spPr>
          <a:xfrm>
            <a:off x="715237" y="1205169"/>
            <a:ext cx="11285173" cy="1158204"/>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00" b="1" dirty="0">
                <a:solidFill>
                  <a:schemeClr val="tx1">
                    <a:lumMod val="50000"/>
                  </a:schemeClr>
                </a:solidFill>
              </a:rPr>
              <a:t>Symbolic Programs</a:t>
            </a:r>
          </a:p>
          <a:p>
            <a:pPr marL="0" indent="0">
              <a:buNone/>
            </a:pPr>
            <a:endParaRPr lang="en-GB" altLang="en-US" sz="2300" dirty="0"/>
          </a:p>
          <a:p>
            <a:pPr marL="0" indent="0">
              <a:buNone/>
            </a:pPr>
            <a:r>
              <a:rPr lang="en-US" sz="2400" dirty="0"/>
              <a:t>Symbolic computation is useful for several reasons:</a:t>
            </a:r>
          </a:p>
          <a:p>
            <a:endParaRPr lang="en-US" sz="2400" dirty="0"/>
          </a:p>
          <a:p>
            <a:r>
              <a:rPr lang="en-US" sz="2400" dirty="0"/>
              <a:t>Because we define a full computation graph before executing it, sophisticated optimizations can be performed to eliminate unnecessary or repeated work. This tends to give better performance than imperative programming.</a:t>
            </a:r>
          </a:p>
          <a:p>
            <a:endParaRPr lang="en-US" sz="2400" dirty="0"/>
          </a:p>
          <a:p>
            <a:r>
              <a:rPr lang="en-US" sz="2400" dirty="0"/>
              <a:t>As the relationships between different variables are stored in the computation graph, we can then perform efficient auto-differentiation.</a:t>
            </a:r>
          </a:p>
          <a:p>
            <a:pPr marL="0" indent="0">
              <a:buNone/>
            </a:pPr>
            <a:endParaRPr lang="en-GB" altLang="en-US" sz="2300" dirty="0"/>
          </a:p>
        </p:txBody>
      </p:sp>
    </p:spTree>
    <p:extLst>
      <p:ext uri="{BB962C8B-B14F-4D97-AF65-F5344CB8AC3E}">
        <p14:creationId xmlns:p14="http://schemas.microsoft.com/office/powerpoint/2010/main" val="257295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13662"/>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Different Levels Of Abstraction</a:t>
            </a:r>
          </a:p>
        </p:txBody>
      </p:sp>
      <p:sp>
        <p:nvSpPr>
          <p:cNvPr id="8" name="Text Placeholder 22"/>
          <p:cNvSpPr txBox="1">
            <a:spLocks/>
          </p:cNvSpPr>
          <p:nvPr/>
        </p:nvSpPr>
        <p:spPr>
          <a:xfrm>
            <a:off x="384738" y="1291356"/>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0" algn="just">
              <a:buNone/>
            </a:pPr>
            <a:r>
              <a:rPr lang="en-US" sz="2800" dirty="0">
                <a:solidFill>
                  <a:schemeClr val="tx1">
                    <a:lumMod val="75000"/>
                    <a:lumOff val="25000"/>
                  </a:schemeClr>
                </a:solidFill>
                <a:latin typeface="+mj-lt"/>
              </a:rPr>
              <a:t>Hierarchical Learning</a:t>
            </a:r>
          </a:p>
          <a:p>
            <a:pPr marL="342900" lvl="1" indent="0" algn="just">
              <a:buNone/>
            </a:pPr>
            <a:endParaRPr lang="en-US" sz="2800" dirty="0">
              <a:solidFill>
                <a:schemeClr val="tx1">
                  <a:lumMod val="75000"/>
                  <a:lumOff val="25000"/>
                </a:schemeClr>
              </a:solidFill>
              <a:latin typeface="+mj-lt"/>
            </a:endParaRPr>
          </a:p>
          <a:p>
            <a:pPr lvl="1" algn="just"/>
            <a:r>
              <a:rPr lang="en-US" sz="2800" dirty="0">
                <a:solidFill>
                  <a:schemeClr val="tx1">
                    <a:lumMod val="75000"/>
                    <a:lumOff val="25000"/>
                  </a:schemeClr>
                </a:solidFill>
                <a:latin typeface="+mj-lt"/>
              </a:rPr>
              <a:t>Natural progression from low level to high level structure as seen in natural complexity</a:t>
            </a:r>
          </a:p>
          <a:p>
            <a:pPr lvl="1" algn="just"/>
            <a:endParaRPr lang="en-US" sz="2800" dirty="0">
              <a:solidFill>
                <a:schemeClr val="tx1">
                  <a:lumMod val="75000"/>
                  <a:lumOff val="25000"/>
                </a:schemeClr>
              </a:solidFill>
              <a:latin typeface="+mj-lt"/>
            </a:endParaRPr>
          </a:p>
          <a:p>
            <a:pPr lvl="1" algn="just"/>
            <a:r>
              <a:rPr lang="en-US" sz="2800" dirty="0">
                <a:solidFill>
                  <a:schemeClr val="tx1">
                    <a:lumMod val="75000"/>
                    <a:lumOff val="25000"/>
                  </a:schemeClr>
                </a:solidFill>
                <a:latin typeface="+mj-lt"/>
              </a:rPr>
              <a:t>Easier to monitor what is being learnt and to guide the machine to better subspaces</a:t>
            </a:r>
          </a:p>
          <a:p>
            <a:pPr lvl="1" algn="just"/>
            <a:endParaRPr lang="en-US" sz="2800" dirty="0">
              <a:solidFill>
                <a:schemeClr val="tx1">
                  <a:lumMod val="75000"/>
                  <a:lumOff val="25000"/>
                </a:schemeClr>
              </a:solidFill>
              <a:latin typeface="+mj-lt"/>
            </a:endParaRPr>
          </a:p>
          <a:p>
            <a:pPr lvl="1" algn="just"/>
            <a:r>
              <a:rPr lang="en-US" sz="2800" dirty="0">
                <a:solidFill>
                  <a:schemeClr val="tx1">
                    <a:lumMod val="75000"/>
                    <a:lumOff val="25000"/>
                  </a:schemeClr>
                </a:solidFill>
                <a:latin typeface="+mj-lt"/>
              </a:rPr>
              <a:t>A good lower level representation can be used for many distinct tasks </a:t>
            </a:r>
          </a:p>
          <a:p>
            <a:pPr lvl="1" algn="just"/>
            <a:endParaRPr lang="en-US" sz="2800" dirty="0">
              <a:solidFill>
                <a:schemeClr val="tx1">
                  <a:lumMod val="75000"/>
                  <a:lumOff val="25000"/>
                </a:schemeClr>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495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Symbolic vs Imperative Programs</a:t>
            </a:r>
          </a:p>
          <a:p>
            <a:pPr algn="just"/>
            <a:endParaRPr lang="en-US" sz="4400" b="1"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a16="http://schemas.microsoft.com/office/drawing/2014/main" id="{F877FF73-F6E7-498F-A7CA-52D5D9BBC7A2}"/>
              </a:ext>
            </a:extLst>
          </p:cNvPr>
          <p:cNvSpPr txBox="1">
            <a:spLocks/>
          </p:cNvSpPr>
          <p:nvPr/>
        </p:nvSpPr>
        <p:spPr>
          <a:xfrm>
            <a:off x="706924" y="1205169"/>
            <a:ext cx="11285173" cy="1158204"/>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00" b="1" dirty="0">
                <a:solidFill>
                  <a:schemeClr val="tx1">
                    <a:lumMod val="50000"/>
                  </a:schemeClr>
                </a:solidFill>
              </a:rPr>
              <a:t>Imperative Programs</a:t>
            </a:r>
          </a:p>
          <a:p>
            <a:pPr marL="0" indent="0">
              <a:buNone/>
            </a:pPr>
            <a:endParaRPr lang="en-US" sz="2500" b="1" dirty="0">
              <a:solidFill>
                <a:schemeClr val="tx1">
                  <a:lumMod val="50000"/>
                </a:schemeClr>
              </a:solidFill>
            </a:endParaRPr>
          </a:p>
          <a:p>
            <a:pPr algn="just"/>
            <a:r>
              <a:rPr lang="en-US" sz="2400" dirty="0"/>
              <a:t>Imperative style programs (Torch, Caffe, etc.) conduct the computation as we run them</a:t>
            </a:r>
          </a:p>
          <a:p>
            <a:pPr algn="just"/>
            <a:endParaRPr lang="en-US" sz="2400" dirty="0"/>
          </a:p>
          <a:p>
            <a:pPr algn="just"/>
            <a:r>
              <a:rPr lang="en-US" sz="2400" dirty="0"/>
              <a:t>More flexible than symbolic programs</a:t>
            </a:r>
          </a:p>
          <a:p>
            <a:pPr algn="just"/>
            <a:endParaRPr lang="en-US" sz="2400" dirty="0"/>
          </a:p>
          <a:p>
            <a:pPr algn="just"/>
            <a:r>
              <a:rPr lang="en-US" sz="2400" dirty="0"/>
              <a:t>More native than the symbolic ones</a:t>
            </a:r>
          </a:p>
          <a:p>
            <a:pPr lvl="1" algn="just"/>
            <a:r>
              <a:rPr lang="en-US" dirty="0">
                <a:latin typeface="+mj-lt"/>
              </a:rPr>
              <a:t>Easier to use native language features and inject them into computation flow</a:t>
            </a:r>
            <a:endParaRPr lang="en-GB" altLang="en-US" dirty="0"/>
          </a:p>
        </p:txBody>
      </p:sp>
    </p:spTree>
    <p:extLst>
      <p:ext uri="{BB962C8B-B14F-4D97-AF65-F5344CB8AC3E}">
        <p14:creationId xmlns:p14="http://schemas.microsoft.com/office/powerpoint/2010/main" val="346136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76901"/>
          <a:stretch/>
        </p:blipFill>
        <p:spPr>
          <a:xfrm>
            <a:off x="128671" y="5986914"/>
            <a:ext cx="1032802" cy="934858"/>
          </a:xfrm>
          <a:prstGeom prst="rect">
            <a:avLst/>
          </a:prstGeom>
        </p:spPr>
      </p:pic>
      <p:sp>
        <p:nvSpPr>
          <p:cNvPr id="12" name="Title 1"/>
          <p:cNvSpPr>
            <a:spLocks noGrp="1"/>
          </p:cNvSpPr>
          <p:nvPr>
            <p:ph type="title"/>
          </p:nvPr>
        </p:nvSpPr>
        <p:spPr>
          <a:xfrm>
            <a:off x="128670" y="1228790"/>
            <a:ext cx="12145632" cy="1984408"/>
          </a:xfrm>
        </p:spPr>
        <p:txBody>
          <a:bodyPr>
            <a:normAutofit fontScale="90000"/>
          </a:bodyPr>
          <a:lstStyle/>
          <a:p>
            <a:pPr>
              <a:spcAft>
                <a:spcPts val="600"/>
              </a:spcAft>
            </a:pPr>
            <a:r>
              <a:rPr lang="en-US" sz="7000" b="1" dirty="0">
                <a:solidFill>
                  <a:schemeClr val="bg1"/>
                </a:solidFill>
              </a:rPr>
              <a:t>Deep Learning And Computer Vision</a:t>
            </a:r>
            <a:endParaRPr lang="en-US" sz="5500" b="1" dirty="0">
              <a:solidFill>
                <a:schemeClr val="bg1"/>
              </a:solidFill>
            </a:endParaRPr>
          </a:p>
        </p:txBody>
      </p:sp>
      <p:pic>
        <p:nvPicPr>
          <p:cNvPr id="3" name="Picture 2">
            <a:extLst>
              <a:ext uri="{FF2B5EF4-FFF2-40B4-BE49-F238E27FC236}">
                <a16:creationId xmlns:a16="http://schemas.microsoft.com/office/drawing/2014/main" id="{65EFB3FE-7463-4E34-89BD-64A000DA1B42}"/>
              </a:ext>
            </a:extLst>
          </p:cNvPr>
          <p:cNvPicPr>
            <a:picLocks noChangeAspect="1"/>
          </p:cNvPicPr>
          <p:nvPr/>
        </p:nvPicPr>
        <p:blipFill rotWithShape="1">
          <a:blip r:embed="rId4"/>
          <a:srcRect t="14724"/>
          <a:stretch/>
        </p:blipFill>
        <p:spPr>
          <a:xfrm>
            <a:off x="8263543" y="3213198"/>
            <a:ext cx="4172932" cy="3781326"/>
          </a:xfrm>
          <a:prstGeom prst="rect">
            <a:avLst/>
          </a:prstGeom>
        </p:spPr>
      </p:pic>
    </p:spTree>
    <p:extLst>
      <p:ext uri="{BB962C8B-B14F-4D97-AF65-F5344CB8AC3E}">
        <p14:creationId xmlns:p14="http://schemas.microsoft.com/office/powerpoint/2010/main" val="65778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7" name="Shape 257"/>
          <p:cNvPicPr preferRelativeResize="0"/>
          <p:nvPr/>
        </p:nvPicPr>
        <p:blipFill>
          <a:blip r:embed="rId3">
            <a:alphaModFix/>
          </a:blip>
          <a:stretch>
            <a:fillRect/>
          </a:stretch>
        </p:blipFill>
        <p:spPr>
          <a:xfrm>
            <a:off x="374412" y="1081340"/>
            <a:ext cx="2966503" cy="2480971"/>
          </a:xfrm>
          <a:prstGeom prst="rect">
            <a:avLst/>
          </a:prstGeom>
          <a:noFill/>
          <a:ln w="9525" cap="flat" cmpd="sng">
            <a:solidFill>
              <a:schemeClr val="dk2"/>
            </a:solidFill>
            <a:prstDash val="solid"/>
            <a:round/>
            <a:headEnd type="none" w="med" len="med"/>
            <a:tailEnd type="none" w="med" len="med"/>
          </a:ln>
        </p:spPr>
      </p:pic>
      <p:sp>
        <p:nvSpPr>
          <p:cNvPr id="258" name="Shape 258"/>
          <p:cNvSpPr txBox="1"/>
          <p:nvPr/>
        </p:nvSpPr>
        <p:spPr>
          <a:xfrm>
            <a:off x="247373" y="3479534"/>
            <a:ext cx="4009868" cy="422650"/>
          </a:xfrm>
          <a:prstGeom prst="rect">
            <a:avLst/>
          </a:prstGeom>
          <a:noFill/>
          <a:ln>
            <a:noFill/>
          </a:ln>
        </p:spPr>
        <p:txBody>
          <a:bodyPr lIns="124327" tIns="124327" rIns="124327" bIns="124327" anchor="t" anchorCtr="0">
            <a:noAutofit/>
          </a:bodyPr>
          <a:lstStyle/>
          <a:p>
            <a:r>
              <a:rPr lang="en" sz="2448" dirty="0"/>
              <a:t>e.g. Google Photos search</a:t>
            </a:r>
          </a:p>
        </p:txBody>
      </p:sp>
      <p:pic>
        <p:nvPicPr>
          <p:cNvPr id="259" name="Shape 259"/>
          <p:cNvPicPr preferRelativeResize="0"/>
          <p:nvPr/>
        </p:nvPicPr>
        <p:blipFill>
          <a:blip r:embed="rId4">
            <a:alphaModFix/>
          </a:blip>
          <a:stretch>
            <a:fillRect/>
          </a:stretch>
        </p:blipFill>
        <p:spPr>
          <a:xfrm>
            <a:off x="3466527" y="1081340"/>
            <a:ext cx="7709513" cy="1723031"/>
          </a:xfrm>
          <a:prstGeom prst="rect">
            <a:avLst/>
          </a:prstGeom>
          <a:noFill/>
          <a:ln w="9525" cap="flat" cmpd="sng">
            <a:solidFill>
              <a:srgbClr val="000000"/>
            </a:solidFill>
            <a:prstDash val="solid"/>
            <a:round/>
            <a:headEnd type="none" w="med" len="med"/>
            <a:tailEnd type="none" w="med" len="med"/>
          </a:ln>
        </p:spPr>
      </p:pic>
      <p:sp>
        <p:nvSpPr>
          <p:cNvPr id="260" name="Shape 260"/>
          <p:cNvSpPr txBox="1"/>
          <p:nvPr/>
        </p:nvSpPr>
        <p:spPr>
          <a:xfrm>
            <a:off x="3392617" y="2700748"/>
            <a:ext cx="7540787" cy="422650"/>
          </a:xfrm>
          <a:prstGeom prst="rect">
            <a:avLst/>
          </a:prstGeom>
          <a:noFill/>
          <a:ln>
            <a:noFill/>
          </a:ln>
        </p:spPr>
        <p:txBody>
          <a:bodyPr lIns="124327" tIns="124327" rIns="124327" bIns="124327" anchor="t" anchorCtr="0">
            <a:noAutofit/>
          </a:bodyPr>
          <a:lstStyle/>
          <a:p>
            <a:r>
              <a:rPr lang="en" sz="2448" dirty="0"/>
              <a:t>Face Verification, Taigman et al. 2014 (FAIR)</a:t>
            </a:r>
          </a:p>
        </p:txBody>
      </p:sp>
      <p:pic>
        <p:nvPicPr>
          <p:cNvPr id="261" name="Shape 261"/>
          <p:cNvPicPr preferRelativeResize="0"/>
          <p:nvPr/>
        </p:nvPicPr>
        <p:blipFill>
          <a:blip r:embed="rId5">
            <a:alphaModFix/>
          </a:blip>
          <a:stretch>
            <a:fillRect/>
          </a:stretch>
        </p:blipFill>
        <p:spPr>
          <a:xfrm>
            <a:off x="4508466" y="3382965"/>
            <a:ext cx="6667574" cy="3222941"/>
          </a:xfrm>
          <a:prstGeom prst="rect">
            <a:avLst/>
          </a:prstGeom>
          <a:noFill/>
          <a:ln>
            <a:noFill/>
          </a:ln>
        </p:spPr>
      </p:pic>
      <p:sp>
        <p:nvSpPr>
          <p:cNvPr id="262" name="Shape 262"/>
          <p:cNvSpPr txBox="1"/>
          <p:nvPr/>
        </p:nvSpPr>
        <p:spPr>
          <a:xfrm>
            <a:off x="6977047" y="6487187"/>
            <a:ext cx="4009867" cy="422650"/>
          </a:xfrm>
          <a:prstGeom prst="rect">
            <a:avLst/>
          </a:prstGeom>
          <a:noFill/>
          <a:ln>
            <a:noFill/>
          </a:ln>
        </p:spPr>
        <p:txBody>
          <a:bodyPr lIns="124327" tIns="124327" rIns="124327" bIns="124327" anchor="t" anchorCtr="0">
            <a:noAutofit/>
          </a:bodyPr>
          <a:lstStyle/>
          <a:p>
            <a:r>
              <a:rPr lang="en" sz="2448" dirty="0"/>
              <a:t>Self-driving cars</a:t>
            </a:r>
          </a:p>
        </p:txBody>
      </p:sp>
      <p:pic>
        <p:nvPicPr>
          <p:cNvPr id="263" name="Shape 263"/>
          <p:cNvPicPr preferRelativeResize="0"/>
          <p:nvPr/>
        </p:nvPicPr>
        <p:blipFill>
          <a:blip r:embed="rId6">
            <a:alphaModFix/>
          </a:blip>
          <a:stretch>
            <a:fillRect/>
          </a:stretch>
        </p:blipFill>
        <p:spPr>
          <a:xfrm>
            <a:off x="350930" y="4017856"/>
            <a:ext cx="3244970" cy="2469331"/>
          </a:xfrm>
          <a:prstGeom prst="rect">
            <a:avLst/>
          </a:prstGeom>
          <a:noFill/>
          <a:ln>
            <a:noFill/>
          </a:ln>
        </p:spPr>
      </p:pic>
      <p:sp>
        <p:nvSpPr>
          <p:cNvPr id="264" name="Shape 264"/>
          <p:cNvSpPr txBox="1"/>
          <p:nvPr/>
        </p:nvSpPr>
        <p:spPr>
          <a:xfrm>
            <a:off x="247373" y="6332323"/>
            <a:ext cx="4009868" cy="422650"/>
          </a:xfrm>
          <a:prstGeom prst="rect">
            <a:avLst/>
          </a:prstGeom>
          <a:noFill/>
          <a:ln>
            <a:noFill/>
          </a:ln>
        </p:spPr>
        <p:txBody>
          <a:bodyPr lIns="124327" tIns="124327" rIns="124327" bIns="124327" anchor="t" anchorCtr="0">
            <a:noAutofit/>
          </a:bodyPr>
          <a:lstStyle/>
          <a:p>
            <a:r>
              <a:rPr lang="en" sz="2448" dirty="0"/>
              <a:t>[Goodfellow et al. 2014]</a:t>
            </a:r>
          </a:p>
        </p:txBody>
      </p:sp>
      <p:sp>
        <p:nvSpPr>
          <p:cNvPr id="13"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ConvNet</a:t>
            </a:r>
          </a:p>
        </p:txBody>
      </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0808" y="434191"/>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87770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Image Classification</a:t>
            </a:r>
          </a:p>
        </p:txBody>
      </p:sp>
      <p:sp>
        <p:nvSpPr>
          <p:cNvPr id="8" name="Text Placeholder 22"/>
          <p:cNvSpPr txBox="1">
            <a:spLocks/>
          </p:cNvSpPr>
          <p:nvPr/>
        </p:nvSpPr>
        <p:spPr>
          <a:xfrm>
            <a:off x="384737" y="1518343"/>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en-US" dirty="0">
                <a:solidFill>
                  <a:schemeClr val="tx1">
                    <a:lumMod val="75000"/>
                    <a:lumOff val="25000"/>
                  </a:schemeClr>
                </a:solidFill>
                <a:latin typeface="+mj-lt"/>
              </a:rPr>
              <a:t>Task of taking an input image and outputting a class</a:t>
            </a:r>
          </a:p>
          <a:p>
            <a:pPr lvl="1" algn="just"/>
            <a:r>
              <a:rPr lang="en-US" dirty="0">
                <a:solidFill>
                  <a:schemeClr val="tx1">
                    <a:lumMod val="75000"/>
                    <a:lumOff val="25000"/>
                  </a:schemeClr>
                </a:solidFill>
                <a:latin typeface="+mj-lt"/>
              </a:rPr>
              <a:t>Probability of classes that best describes the image</a:t>
            </a:r>
          </a:p>
          <a:p>
            <a:pPr lvl="1" algn="just"/>
            <a:r>
              <a:rPr lang="en-US" dirty="0">
                <a:solidFill>
                  <a:schemeClr val="tx1">
                    <a:lumMod val="75000"/>
                    <a:lumOff val="25000"/>
                  </a:schemeClr>
                </a:solidFill>
                <a:latin typeface="+mj-lt"/>
              </a:rPr>
              <a:t>For humans, effortless task</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364" y="3135156"/>
            <a:ext cx="3834381" cy="33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2057" y="3051590"/>
            <a:ext cx="4250411" cy="3426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59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Input Image</a:t>
            </a:r>
          </a:p>
        </p:txBody>
      </p:sp>
      <p:sp>
        <p:nvSpPr>
          <p:cNvPr id="8" name="Text Placeholder 22"/>
          <p:cNvSpPr txBox="1">
            <a:spLocks/>
          </p:cNvSpPr>
          <p:nvPr/>
        </p:nvSpPr>
        <p:spPr>
          <a:xfrm>
            <a:off x="272682" y="1460641"/>
            <a:ext cx="11719021"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en-US" sz="2800" dirty="0">
                <a:solidFill>
                  <a:schemeClr val="tx1">
                    <a:lumMod val="75000"/>
                    <a:lumOff val="25000"/>
                  </a:schemeClr>
                </a:solidFill>
                <a:latin typeface="+mj-lt"/>
              </a:rPr>
              <a:t>An image is an an array of pixel values</a:t>
            </a:r>
          </a:p>
          <a:p>
            <a:pPr lvl="1" algn="just"/>
            <a:r>
              <a:rPr lang="en-US" sz="2800" dirty="0">
                <a:solidFill>
                  <a:schemeClr val="tx1">
                    <a:lumMod val="75000"/>
                    <a:lumOff val="25000"/>
                  </a:schemeClr>
                </a:solidFill>
                <a:latin typeface="+mj-lt"/>
              </a:rPr>
              <a:t>A JPG color image with size 480 x 480: </a:t>
            </a:r>
          </a:p>
          <a:p>
            <a:pPr lvl="2" algn="just"/>
            <a:r>
              <a:rPr lang="en-US" sz="2400" dirty="0">
                <a:solidFill>
                  <a:schemeClr val="tx1">
                    <a:lumMod val="75000"/>
                    <a:lumOff val="25000"/>
                  </a:schemeClr>
                </a:solidFill>
                <a:latin typeface="+mj-lt"/>
              </a:rPr>
              <a:t>The representative array will be 480 x 480 x 3. Each number is given a value from 0 to 255 which is the pixel intensity</a:t>
            </a:r>
          </a:p>
          <a:p>
            <a:pPr lvl="1" algn="just"/>
            <a:r>
              <a:rPr lang="en-US" sz="2800" dirty="0">
                <a:solidFill>
                  <a:schemeClr val="tx1">
                    <a:lumMod val="75000"/>
                    <a:lumOff val="25000"/>
                  </a:schemeClr>
                </a:solidFill>
                <a:latin typeface="+mj-lt"/>
              </a:rPr>
              <a:t>Grey scale image contains a single sample (intensity value) for each pixel</a:t>
            </a:r>
          </a:p>
          <a:p>
            <a:pPr lvl="1" algn="just"/>
            <a:r>
              <a:rPr lang="en-US" sz="2800" dirty="0">
                <a:solidFill>
                  <a:schemeClr val="tx1">
                    <a:lumMod val="75000"/>
                    <a:lumOff val="25000"/>
                  </a:schemeClr>
                </a:solidFill>
                <a:latin typeface="+mj-lt"/>
              </a:rPr>
              <a:t>Image Classification:</a:t>
            </a:r>
          </a:p>
          <a:p>
            <a:pPr lvl="2" algn="just"/>
            <a:r>
              <a:rPr lang="en-US" sz="2400" dirty="0">
                <a:solidFill>
                  <a:schemeClr val="tx1">
                    <a:lumMod val="75000"/>
                    <a:lumOff val="25000"/>
                  </a:schemeClr>
                </a:solidFill>
                <a:latin typeface="+mj-lt"/>
              </a:rPr>
              <a:t>Given an array of numbers, produce probabilities of the image being a certain class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00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Convolutional Neural Networks</a:t>
            </a:r>
          </a:p>
          <a:p>
            <a:pPr algn="just"/>
            <a:endParaRPr lang="en-US" sz="4400" b="1" dirty="0"/>
          </a:p>
          <a:p>
            <a:pPr algn="just"/>
            <a:endParaRPr lang="en-US" sz="4400" b="1" dirty="0"/>
          </a:p>
          <a:p>
            <a:pPr algn="just"/>
            <a:endParaRPr lang="en-US" sz="4400" b="1" dirty="0"/>
          </a:p>
          <a:p>
            <a:pPr algn="just"/>
            <a:endParaRPr lang="en-US" sz="4400" b="1" dirty="0"/>
          </a:p>
          <a:p>
            <a:pPr algn="just"/>
            <a:endParaRPr lang="en-US" sz="4400" b="1" dirty="0"/>
          </a:p>
        </p:txBody>
      </p:sp>
      <p:sp>
        <p:nvSpPr>
          <p:cNvPr id="8" name="Text Placeholder 22"/>
          <p:cNvSpPr txBox="1">
            <a:spLocks/>
          </p:cNvSpPr>
          <p:nvPr/>
        </p:nvSpPr>
        <p:spPr>
          <a:xfrm>
            <a:off x="420633" y="1489240"/>
            <a:ext cx="11853669"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0" algn="just">
              <a:buNone/>
            </a:pPr>
            <a:r>
              <a:rPr lang="en-US" sz="3200" dirty="0">
                <a:solidFill>
                  <a:schemeClr val="tx1">
                    <a:lumMod val="75000"/>
                    <a:lumOff val="25000"/>
                  </a:schemeClr>
                </a:solidFill>
                <a:latin typeface="+mj-lt"/>
              </a:rPr>
              <a:t>Three basic ideas:</a:t>
            </a:r>
          </a:p>
          <a:p>
            <a:pPr lvl="1" algn="just"/>
            <a:r>
              <a:rPr lang="en-US" sz="3200" dirty="0">
                <a:solidFill>
                  <a:schemeClr val="tx1">
                    <a:lumMod val="75000"/>
                    <a:lumOff val="25000"/>
                  </a:schemeClr>
                </a:solidFill>
                <a:latin typeface="+mj-lt"/>
              </a:rPr>
              <a:t>Local receptive fields</a:t>
            </a:r>
          </a:p>
          <a:p>
            <a:pPr lvl="1" algn="just"/>
            <a:r>
              <a:rPr lang="en-US" sz="3200" dirty="0">
                <a:solidFill>
                  <a:schemeClr val="tx1">
                    <a:lumMod val="75000"/>
                    <a:lumOff val="25000"/>
                  </a:schemeClr>
                </a:solidFill>
                <a:latin typeface="+mj-lt"/>
              </a:rPr>
              <a:t>Shared weights</a:t>
            </a:r>
          </a:p>
          <a:p>
            <a:pPr lvl="1" algn="just"/>
            <a:r>
              <a:rPr lang="en-US" sz="3200" dirty="0">
                <a:solidFill>
                  <a:schemeClr val="tx1">
                    <a:lumMod val="75000"/>
                    <a:lumOff val="25000"/>
                  </a:schemeClr>
                </a:solidFill>
                <a:latin typeface="+mj-lt"/>
              </a:rPr>
              <a:t>Pooling</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23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Local Receptive Fields</a:t>
            </a:r>
          </a:p>
        </p:txBody>
      </p:sp>
      <p:sp>
        <p:nvSpPr>
          <p:cNvPr id="8" name="Text Placeholder 22"/>
          <p:cNvSpPr txBox="1">
            <a:spLocks/>
          </p:cNvSpPr>
          <p:nvPr/>
        </p:nvSpPr>
        <p:spPr>
          <a:xfrm>
            <a:off x="384738" y="1518343"/>
            <a:ext cx="1172888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en-US" sz="2300" dirty="0">
                <a:solidFill>
                  <a:schemeClr val="tx1">
                    <a:lumMod val="75000"/>
                    <a:lumOff val="25000"/>
                  </a:schemeClr>
                </a:solidFill>
                <a:latin typeface="+mj-lt"/>
              </a:rPr>
              <a:t>Connections are from small, localized regions of the input image to hidden layers</a:t>
            </a:r>
          </a:p>
          <a:p>
            <a:pPr lvl="1" algn="just"/>
            <a:r>
              <a:rPr lang="en-US" sz="2300" dirty="0">
                <a:solidFill>
                  <a:schemeClr val="tx1">
                    <a:lumMod val="75000"/>
                    <a:lumOff val="25000"/>
                  </a:schemeClr>
                </a:solidFill>
                <a:latin typeface="+mj-lt"/>
              </a:rPr>
              <a:t>A little window on the input pixels</a:t>
            </a:r>
          </a:p>
          <a:p>
            <a:pPr lvl="1" algn="just"/>
            <a:r>
              <a:rPr lang="en-US" sz="2300" dirty="0">
                <a:solidFill>
                  <a:schemeClr val="tx1">
                    <a:lumMod val="75000"/>
                    <a:lumOff val="25000"/>
                  </a:schemeClr>
                </a:solidFill>
                <a:latin typeface="+mj-lt"/>
              </a:rPr>
              <a:t>Each neuron in the first hidden layer is connected to a small region of the input neurons. For example, a 5x5 region</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descr="http://neuralnetworksanddeeplearning.com/images/tikz4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7807" y="3084992"/>
            <a:ext cx="4880020" cy="321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1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Local Receptive Fields</a:t>
            </a:r>
          </a:p>
          <a:p>
            <a:pPr algn="just"/>
            <a:endParaRPr lang="en-US" sz="4400" b="1" dirty="0"/>
          </a:p>
          <a:p>
            <a:pPr algn="just"/>
            <a:endParaRPr lang="en-US" sz="4400" b="1" dirty="0"/>
          </a:p>
          <a:p>
            <a:pPr algn="just"/>
            <a:endParaRPr lang="en-US" sz="4400" b="1" dirty="0"/>
          </a:p>
          <a:p>
            <a:pPr algn="just"/>
            <a:endParaRPr lang="en-US" sz="4400" b="1" dirty="0"/>
          </a:p>
          <a:p>
            <a:pPr algn="just"/>
            <a:endParaRPr lang="en-US" sz="4400" b="1"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469" y="1147102"/>
            <a:ext cx="5350977" cy="258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469" y="3835788"/>
            <a:ext cx="5350977" cy="255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58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Pooling Layers</a:t>
            </a:r>
          </a:p>
          <a:p>
            <a:pPr algn="just"/>
            <a:endParaRPr lang="en-US" sz="4400" b="1" dirty="0"/>
          </a:p>
          <a:p>
            <a:pPr algn="just"/>
            <a:endParaRPr lang="en-US" sz="4400" b="1" dirty="0"/>
          </a:p>
          <a:p>
            <a:pPr algn="just"/>
            <a:endParaRPr lang="en-US" sz="4400" b="1" dirty="0"/>
          </a:p>
          <a:p>
            <a:pPr algn="just"/>
            <a:endParaRPr lang="en-US" sz="4400" b="1" dirty="0"/>
          </a:p>
        </p:txBody>
      </p:sp>
      <mc:AlternateContent xmlns:mc="http://schemas.openxmlformats.org/markup-compatibility/2006" xmlns:a14="http://schemas.microsoft.com/office/drawing/2010/main">
        <mc:Choice Requires="a14">
          <p:sp>
            <p:nvSpPr>
              <p:cNvPr id="8" name="Text Placeholder 22"/>
              <p:cNvSpPr txBox="1">
                <a:spLocks/>
              </p:cNvSpPr>
              <p:nvPr/>
            </p:nvSpPr>
            <p:spPr>
              <a:xfrm>
                <a:off x="258128" y="1417351"/>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0" algn="just">
                  <a:buNone/>
                </a:pPr>
                <a:r>
                  <a:rPr lang="en-US" sz="2200" dirty="0">
                    <a:solidFill>
                      <a:schemeClr val="tx1">
                        <a:lumMod val="75000"/>
                        <a:lumOff val="25000"/>
                      </a:schemeClr>
                    </a:solidFill>
                    <a:latin typeface="+mj-lt"/>
                  </a:rPr>
                  <a:t>Often used immediately after convolutional layers</a:t>
                </a:r>
              </a:p>
              <a:p>
                <a:pPr lvl="1" algn="just"/>
                <a:r>
                  <a:rPr lang="en-US" sz="2200" dirty="0">
                    <a:solidFill>
                      <a:schemeClr val="tx1">
                        <a:lumMod val="75000"/>
                        <a:lumOff val="25000"/>
                      </a:schemeClr>
                    </a:solidFill>
                    <a:latin typeface="+mj-lt"/>
                  </a:rPr>
                  <a:t>Simplify the information in the output from the convolutional layer</a:t>
                </a:r>
              </a:p>
              <a:p>
                <a:pPr lvl="1" algn="just"/>
                <a:r>
                  <a:rPr lang="en-US" sz="2200" dirty="0">
                    <a:solidFill>
                      <a:schemeClr val="tx1">
                        <a:lumMod val="75000"/>
                        <a:lumOff val="25000"/>
                      </a:schemeClr>
                    </a:solidFill>
                    <a:latin typeface="+mj-lt"/>
                  </a:rPr>
                  <a:t>Takes each feature map output from the convolutional layer and prepares a condensed feature map</a:t>
                </a:r>
              </a:p>
              <a:p>
                <a:pPr lvl="1" algn="just"/>
                <a:r>
                  <a:rPr lang="en-US" sz="2200" dirty="0">
                    <a:solidFill>
                      <a:schemeClr val="tx1">
                        <a:lumMod val="75000"/>
                        <a:lumOff val="25000"/>
                      </a:schemeClr>
                    </a:solidFill>
                    <a:latin typeface="+mj-lt"/>
                  </a:rPr>
                  <a:t>Max-pooling: </a:t>
                </a:r>
              </a:p>
              <a:p>
                <a:pPr marL="342900" lvl="1" indent="0" algn="just">
                  <a:buNone/>
                </a:pPr>
                <a:r>
                  <a:rPr lang="en-US" sz="2200" dirty="0">
                    <a:solidFill>
                      <a:schemeClr val="tx1">
                        <a:lumMod val="75000"/>
                        <a:lumOff val="25000"/>
                      </a:schemeClr>
                    </a:solidFill>
                    <a:latin typeface="+mj-lt"/>
                  </a:rPr>
                  <a:t>           A pooling unit simply outputs the maximum activation in the </a:t>
                </a:r>
                <a14:m>
                  <m:oMath xmlns:m="http://schemas.openxmlformats.org/officeDocument/2006/math">
                    <m:r>
                      <a:rPr lang="en-US" sz="2200" i="1" dirty="0" smtClean="0">
                        <a:solidFill>
                          <a:schemeClr val="tx1">
                            <a:lumMod val="75000"/>
                            <a:lumOff val="25000"/>
                          </a:schemeClr>
                        </a:solidFill>
                        <a:latin typeface="Cambria Math"/>
                      </a:rPr>
                      <m:t>𝑝</m:t>
                    </m:r>
                    <m:r>
                      <a:rPr lang="en-US" sz="2200" i="1" dirty="0" smtClean="0">
                        <a:solidFill>
                          <a:schemeClr val="tx1">
                            <a:lumMod val="75000"/>
                            <a:lumOff val="25000"/>
                          </a:schemeClr>
                        </a:solidFill>
                        <a:latin typeface="Cambria Math"/>
                        <a:ea typeface="Cambria Math"/>
                      </a:rPr>
                      <m:t>×</m:t>
                    </m:r>
                    <m:r>
                      <a:rPr lang="en-US" sz="2200" i="1" dirty="0" smtClean="0">
                        <a:solidFill>
                          <a:schemeClr val="tx1">
                            <a:lumMod val="75000"/>
                            <a:lumOff val="25000"/>
                          </a:schemeClr>
                        </a:solidFill>
                        <a:latin typeface="Cambria Math"/>
                      </a:rPr>
                      <m:t>𝑝</m:t>
                    </m:r>
                  </m:oMath>
                </a14:m>
                <a:r>
                  <a:rPr lang="en-US" sz="2200" dirty="0">
                    <a:solidFill>
                      <a:schemeClr val="tx1">
                        <a:lumMod val="75000"/>
                        <a:lumOff val="25000"/>
                      </a:schemeClr>
                    </a:solidFill>
                    <a:latin typeface="+mj-lt"/>
                  </a:rPr>
                  <a:t> region</a:t>
                </a:r>
              </a:p>
            </p:txBody>
          </p:sp>
        </mc:Choice>
        <mc:Fallback xmlns="">
          <p:sp>
            <p:nvSpPr>
              <p:cNvPr id="8" name="Text Placeholder 22"/>
              <p:cNvSpPr txBox="1">
                <a:spLocks noRot="1" noChangeAspect="1" noMove="1" noResize="1" noEditPoints="1" noAdjustHandles="1" noChangeArrowheads="1" noChangeShapeType="1" noTextEdit="1"/>
              </p:cNvSpPr>
              <p:nvPr/>
            </p:nvSpPr>
            <p:spPr>
              <a:xfrm>
                <a:off x="258128" y="1417351"/>
                <a:ext cx="11589135" cy="5118939"/>
              </a:xfrm>
              <a:prstGeom prst="rect">
                <a:avLst/>
              </a:prstGeom>
              <a:blipFill rotWithShape="1">
                <a:blip r:embed="rId3"/>
                <a:stretch>
                  <a:fillRect t="-1311" r="-736"/>
                </a:stretch>
              </a:blipFill>
            </p:spPr>
            <p:txBody>
              <a:bodyPr/>
              <a:lstStyle/>
              <a:p>
                <a:r>
                  <a:rPr lang="en-US">
                    <a:noFill/>
                  </a:rPr>
                  <a:t> </a:t>
                </a:r>
              </a:p>
            </p:txBody>
          </p:sp>
        </mc:Fallback>
      </mc:AlternateContent>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descr="http://neuralnetworksanddeeplearning.com/images/tikz4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9113" y="3658226"/>
            <a:ext cx="4922862" cy="273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2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aphicFrame>
        <p:nvGraphicFramePr>
          <p:cNvPr id="687" name="Shape 687"/>
          <p:cNvGraphicFramePr/>
          <p:nvPr/>
        </p:nvGraphicFramePr>
        <p:xfrm>
          <a:off x="1296164" y="1917018"/>
          <a:ext cx="3295660" cy="3295660"/>
        </p:xfrm>
        <a:graphic>
          <a:graphicData uri="http://schemas.openxmlformats.org/drawingml/2006/table">
            <a:tbl>
              <a:tblPr>
                <a:noFill/>
              </a:tblPr>
              <a:tblGrid>
                <a:gridCol w="823915">
                  <a:extLst>
                    <a:ext uri="{9D8B030D-6E8A-4147-A177-3AD203B41FA5}">
                      <a16:colId xmlns:a16="http://schemas.microsoft.com/office/drawing/2014/main" val="20000"/>
                    </a:ext>
                  </a:extLst>
                </a:gridCol>
                <a:gridCol w="823915">
                  <a:extLst>
                    <a:ext uri="{9D8B030D-6E8A-4147-A177-3AD203B41FA5}">
                      <a16:colId xmlns:a16="http://schemas.microsoft.com/office/drawing/2014/main" val="20001"/>
                    </a:ext>
                  </a:extLst>
                </a:gridCol>
                <a:gridCol w="823915">
                  <a:extLst>
                    <a:ext uri="{9D8B030D-6E8A-4147-A177-3AD203B41FA5}">
                      <a16:colId xmlns:a16="http://schemas.microsoft.com/office/drawing/2014/main" val="20002"/>
                    </a:ext>
                  </a:extLst>
                </a:gridCol>
                <a:gridCol w="823915">
                  <a:extLst>
                    <a:ext uri="{9D8B030D-6E8A-4147-A177-3AD203B41FA5}">
                      <a16:colId xmlns:a16="http://schemas.microsoft.com/office/drawing/2014/main" val="20003"/>
                    </a:ext>
                  </a:extLst>
                </a:gridCol>
              </a:tblGrid>
              <a:tr h="823915">
                <a:tc>
                  <a:txBody>
                    <a:bodyPr/>
                    <a:lstStyle/>
                    <a:p>
                      <a:pPr lvl="0" algn="ctr" rtl="0">
                        <a:spcBef>
                          <a:spcPts val="0"/>
                        </a:spcBef>
                        <a:buNone/>
                      </a:pPr>
                      <a:r>
                        <a:rPr lang="en" sz="3300"/>
                        <a:t>1</a:t>
                      </a:r>
                    </a:p>
                  </a:txBody>
                  <a:tcPr marL="124327" marR="124327" marT="124327" marB="124327">
                    <a:solidFill>
                      <a:srgbClr val="F4CCCC"/>
                    </a:solidFill>
                  </a:tcPr>
                </a:tc>
                <a:tc>
                  <a:txBody>
                    <a:bodyPr/>
                    <a:lstStyle/>
                    <a:p>
                      <a:pPr lvl="0" algn="ctr" rtl="0">
                        <a:spcBef>
                          <a:spcPts val="0"/>
                        </a:spcBef>
                        <a:buNone/>
                      </a:pPr>
                      <a:r>
                        <a:rPr lang="en" sz="3300"/>
                        <a:t>1</a:t>
                      </a:r>
                    </a:p>
                  </a:txBody>
                  <a:tcPr marL="124327" marR="124327" marT="124327" marB="124327">
                    <a:solidFill>
                      <a:srgbClr val="F4CCCC"/>
                    </a:solidFill>
                  </a:tcPr>
                </a:tc>
                <a:tc>
                  <a:txBody>
                    <a:bodyPr/>
                    <a:lstStyle/>
                    <a:p>
                      <a:pPr lvl="0" algn="ctr" rtl="0">
                        <a:spcBef>
                          <a:spcPts val="0"/>
                        </a:spcBef>
                        <a:buNone/>
                      </a:pPr>
                      <a:r>
                        <a:rPr lang="en" sz="3300"/>
                        <a:t>2</a:t>
                      </a:r>
                    </a:p>
                  </a:txBody>
                  <a:tcPr marL="124327" marR="124327" marT="124327" marB="124327">
                    <a:solidFill>
                      <a:srgbClr val="D9EAD3"/>
                    </a:solidFill>
                  </a:tcPr>
                </a:tc>
                <a:tc>
                  <a:txBody>
                    <a:bodyPr/>
                    <a:lstStyle/>
                    <a:p>
                      <a:pPr lvl="0" algn="ctr" rtl="0">
                        <a:spcBef>
                          <a:spcPts val="0"/>
                        </a:spcBef>
                        <a:buNone/>
                      </a:pPr>
                      <a:r>
                        <a:rPr lang="en" sz="3300"/>
                        <a:t>4</a:t>
                      </a:r>
                    </a:p>
                  </a:txBody>
                  <a:tcPr marL="124327" marR="124327" marT="124327" marB="124327">
                    <a:solidFill>
                      <a:srgbClr val="D9EAD3"/>
                    </a:solidFill>
                  </a:tcPr>
                </a:tc>
                <a:extLst>
                  <a:ext uri="{0D108BD9-81ED-4DB2-BD59-A6C34878D82A}">
                    <a16:rowId xmlns:a16="http://schemas.microsoft.com/office/drawing/2014/main" val="10000"/>
                  </a:ext>
                </a:extLst>
              </a:tr>
              <a:tr h="823915">
                <a:tc>
                  <a:txBody>
                    <a:bodyPr/>
                    <a:lstStyle/>
                    <a:p>
                      <a:pPr lvl="0" algn="ctr" rtl="0">
                        <a:spcBef>
                          <a:spcPts val="0"/>
                        </a:spcBef>
                        <a:buNone/>
                      </a:pPr>
                      <a:r>
                        <a:rPr lang="en" sz="3300"/>
                        <a:t>5</a:t>
                      </a:r>
                    </a:p>
                  </a:txBody>
                  <a:tcPr marL="124327" marR="124327" marT="124327" marB="124327">
                    <a:solidFill>
                      <a:srgbClr val="F4CCCC"/>
                    </a:solidFill>
                  </a:tcPr>
                </a:tc>
                <a:tc>
                  <a:txBody>
                    <a:bodyPr/>
                    <a:lstStyle/>
                    <a:p>
                      <a:pPr lvl="0" algn="ctr" rtl="0">
                        <a:spcBef>
                          <a:spcPts val="0"/>
                        </a:spcBef>
                        <a:buNone/>
                      </a:pPr>
                      <a:r>
                        <a:rPr lang="en" sz="3300"/>
                        <a:t>6</a:t>
                      </a:r>
                    </a:p>
                  </a:txBody>
                  <a:tcPr marL="124327" marR="124327" marT="124327" marB="124327">
                    <a:solidFill>
                      <a:srgbClr val="F4CCCC"/>
                    </a:solidFill>
                  </a:tcPr>
                </a:tc>
                <a:tc>
                  <a:txBody>
                    <a:bodyPr/>
                    <a:lstStyle/>
                    <a:p>
                      <a:pPr lvl="0" algn="ctr" rtl="0">
                        <a:spcBef>
                          <a:spcPts val="0"/>
                        </a:spcBef>
                        <a:buNone/>
                      </a:pPr>
                      <a:r>
                        <a:rPr lang="en" sz="3300"/>
                        <a:t>7</a:t>
                      </a:r>
                    </a:p>
                  </a:txBody>
                  <a:tcPr marL="124327" marR="124327" marT="124327" marB="124327">
                    <a:solidFill>
                      <a:srgbClr val="D9EAD3"/>
                    </a:solidFill>
                  </a:tcPr>
                </a:tc>
                <a:tc>
                  <a:txBody>
                    <a:bodyPr/>
                    <a:lstStyle/>
                    <a:p>
                      <a:pPr lvl="0" algn="ctr" rtl="0">
                        <a:spcBef>
                          <a:spcPts val="0"/>
                        </a:spcBef>
                        <a:buNone/>
                      </a:pPr>
                      <a:r>
                        <a:rPr lang="en" sz="3300"/>
                        <a:t>8</a:t>
                      </a:r>
                    </a:p>
                  </a:txBody>
                  <a:tcPr marL="124327" marR="124327" marT="124327" marB="124327">
                    <a:solidFill>
                      <a:srgbClr val="D9EAD3"/>
                    </a:solidFill>
                  </a:tcPr>
                </a:tc>
                <a:extLst>
                  <a:ext uri="{0D108BD9-81ED-4DB2-BD59-A6C34878D82A}">
                    <a16:rowId xmlns:a16="http://schemas.microsoft.com/office/drawing/2014/main" val="10001"/>
                  </a:ext>
                </a:extLst>
              </a:tr>
              <a:tr h="823915">
                <a:tc>
                  <a:txBody>
                    <a:bodyPr/>
                    <a:lstStyle/>
                    <a:p>
                      <a:pPr lvl="0" algn="ctr" rtl="0">
                        <a:spcBef>
                          <a:spcPts val="0"/>
                        </a:spcBef>
                        <a:buNone/>
                      </a:pPr>
                      <a:r>
                        <a:rPr lang="en" sz="3300"/>
                        <a:t>3</a:t>
                      </a:r>
                    </a:p>
                  </a:txBody>
                  <a:tcPr marL="124327" marR="124327" marT="124327" marB="124327">
                    <a:solidFill>
                      <a:srgbClr val="FFF2CC"/>
                    </a:solidFill>
                  </a:tcPr>
                </a:tc>
                <a:tc>
                  <a:txBody>
                    <a:bodyPr/>
                    <a:lstStyle/>
                    <a:p>
                      <a:pPr lvl="0" algn="ctr" rtl="0">
                        <a:spcBef>
                          <a:spcPts val="0"/>
                        </a:spcBef>
                        <a:buNone/>
                      </a:pPr>
                      <a:r>
                        <a:rPr lang="en" sz="3300"/>
                        <a:t>2</a:t>
                      </a:r>
                    </a:p>
                  </a:txBody>
                  <a:tcPr marL="124327" marR="124327" marT="124327" marB="124327">
                    <a:solidFill>
                      <a:srgbClr val="FFF2CC"/>
                    </a:solidFill>
                  </a:tcPr>
                </a:tc>
                <a:tc>
                  <a:txBody>
                    <a:bodyPr/>
                    <a:lstStyle/>
                    <a:p>
                      <a:pPr lvl="0" algn="ctr" rtl="0">
                        <a:spcBef>
                          <a:spcPts val="0"/>
                        </a:spcBef>
                        <a:buNone/>
                      </a:pPr>
                      <a:r>
                        <a:rPr lang="en" sz="3300"/>
                        <a:t>1</a:t>
                      </a:r>
                    </a:p>
                  </a:txBody>
                  <a:tcPr marL="124327" marR="124327" marT="124327" marB="124327">
                    <a:solidFill>
                      <a:srgbClr val="C9DAF8"/>
                    </a:solidFill>
                  </a:tcPr>
                </a:tc>
                <a:tc>
                  <a:txBody>
                    <a:bodyPr/>
                    <a:lstStyle/>
                    <a:p>
                      <a:pPr lvl="0" algn="ctr" rtl="0">
                        <a:spcBef>
                          <a:spcPts val="0"/>
                        </a:spcBef>
                        <a:buNone/>
                      </a:pPr>
                      <a:r>
                        <a:rPr lang="en" sz="3300"/>
                        <a:t>0</a:t>
                      </a:r>
                    </a:p>
                  </a:txBody>
                  <a:tcPr marL="124327" marR="124327" marT="124327" marB="124327">
                    <a:solidFill>
                      <a:srgbClr val="C9DAF8"/>
                    </a:solidFill>
                  </a:tcPr>
                </a:tc>
                <a:extLst>
                  <a:ext uri="{0D108BD9-81ED-4DB2-BD59-A6C34878D82A}">
                    <a16:rowId xmlns:a16="http://schemas.microsoft.com/office/drawing/2014/main" val="10002"/>
                  </a:ext>
                </a:extLst>
              </a:tr>
              <a:tr h="823915">
                <a:tc>
                  <a:txBody>
                    <a:bodyPr/>
                    <a:lstStyle/>
                    <a:p>
                      <a:pPr lvl="0" algn="ctr" rtl="0">
                        <a:spcBef>
                          <a:spcPts val="0"/>
                        </a:spcBef>
                        <a:buNone/>
                      </a:pPr>
                      <a:r>
                        <a:rPr lang="en" sz="3300"/>
                        <a:t>1</a:t>
                      </a:r>
                    </a:p>
                  </a:txBody>
                  <a:tcPr marL="124327" marR="124327" marT="124327" marB="124327">
                    <a:solidFill>
                      <a:srgbClr val="FFF2CC"/>
                    </a:solidFill>
                  </a:tcPr>
                </a:tc>
                <a:tc>
                  <a:txBody>
                    <a:bodyPr/>
                    <a:lstStyle/>
                    <a:p>
                      <a:pPr lvl="0" algn="ctr" rtl="0">
                        <a:spcBef>
                          <a:spcPts val="0"/>
                        </a:spcBef>
                        <a:buNone/>
                      </a:pPr>
                      <a:r>
                        <a:rPr lang="en" sz="3300"/>
                        <a:t>2</a:t>
                      </a:r>
                    </a:p>
                  </a:txBody>
                  <a:tcPr marL="124327" marR="124327" marT="124327" marB="124327">
                    <a:solidFill>
                      <a:srgbClr val="FFF2CC"/>
                    </a:solidFill>
                  </a:tcPr>
                </a:tc>
                <a:tc>
                  <a:txBody>
                    <a:bodyPr/>
                    <a:lstStyle/>
                    <a:p>
                      <a:pPr lvl="0" algn="ctr" rtl="0">
                        <a:spcBef>
                          <a:spcPts val="0"/>
                        </a:spcBef>
                        <a:buNone/>
                      </a:pPr>
                      <a:r>
                        <a:rPr lang="en" sz="3300"/>
                        <a:t>3</a:t>
                      </a:r>
                    </a:p>
                  </a:txBody>
                  <a:tcPr marL="124327" marR="124327" marT="124327" marB="124327">
                    <a:solidFill>
                      <a:srgbClr val="C9DAF8"/>
                    </a:solidFill>
                  </a:tcPr>
                </a:tc>
                <a:tc>
                  <a:txBody>
                    <a:bodyPr/>
                    <a:lstStyle/>
                    <a:p>
                      <a:pPr lvl="0" algn="ctr" rtl="0">
                        <a:spcBef>
                          <a:spcPts val="0"/>
                        </a:spcBef>
                        <a:buNone/>
                      </a:pPr>
                      <a:r>
                        <a:rPr lang="en" sz="3300"/>
                        <a:t>4</a:t>
                      </a:r>
                    </a:p>
                  </a:txBody>
                  <a:tcPr marL="124327" marR="124327" marT="124327" marB="124327">
                    <a:solidFill>
                      <a:srgbClr val="C9DAF8"/>
                    </a:solidFill>
                  </a:tcPr>
                </a:tc>
                <a:extLst>
                  <a:ext uri="{0D108BD9-81ED-4DB2-BD59-A6C34878D82A}">
                    <a16:rowId xmlns:a16="http://schemas.microsoft.com/office/drawing/2014/main" val="10003"/>
                  </a:ext>
                </a:extLst>
              </a:tr>
            </a:tbl>
          </a:graphicData>
        </a:graphic>
      </p:graphicFrame>
      <p:sp>
        <p:nvSpPr>
          <p:cNvPr id="688" name="Shape 688"/>
          <p:cNvSpPr txBox="1"/>
          <p:nvPr/>
        </p:nvSpPr>
        <p:spPr>
          <a:xfrm>
            <a:off x="1268083" y="1224059"/>
            <a:ext cx="3559069" cy="768194"/>
          </a:xfrm>
          <a:prstGeom prst="rect">
            <a:avLst/>
          </a:prstGeom>
          <a:noFill/>
          <a:ln>
            <a:noFill/>
          </a:ln>
        </p:spPr>
        <p:txBody>
          <a:bodyPr lIns="124327" tIns="124327" rIns="124327" bIns="124327" anchor="t" anchorCtr="0">
            <a:noAutofit/>
          </a:bodyPr>
          <a:lstStyle/>
          <a:p>
            <a:r>
              <a:rPr lang="en" sz="3264" dirty="0">
                <a:latin typeface="+mj-lt"/>
              </a:rPr>
              <a:t>Single depth slice</a:t>
            </a:r>
          </a:p>
        </p:txBody>
      </p:sp>
      <p:cxnSp>
        <p:nvCxnSpPr>
          <p:cNvPr id="689" name="Shape 689"/>
          <p:cNvCxnSpPr/>
          <p:nvPr/>
        </p:nvCxnSpPr>
        <p:spPr>
          <a:xfrm rot="10800000">
            <a:off x="875180" y="1957474"/>
            <a:ext cx="0" cy="3214748"/>
          </a:xfrm>
          <a:prstGeom prst="straightConnector1">
            <a:avLst/>
          </a:prstGeom>
          <a:noFill/>
          <a:ln w="19050" cap="flat" cmpd="sng">
            <a:solidFill>
              <a:srgbClr val="000000"/>
            </a:solidFill>
            <a:prstDash val="solid"/>
            <a:round/>
            <a:headEnd type="none" w="lg" len="lg"/>
            <a:tailEnd type="triangle" w="lg" len="lg"/>
          </a:ln>
        </p:spPr>
      </p:cxnSp>
      <p:sp>
        <p:nvSpPr>
          <p:cNvPr id="690" name="Shape 690"/>
          <p:cNvSpPr txBox="1"/>
          <p:nvPr/>
        </p:nvSpPr>
        <p:spPr>
          <a:xfrm>
            <a:off x="378281" y="2126609"/>
            <a:ext cx="529944" cy="636014"/>
          </a:xfrm>
          <a:prstGeom prst="rect">
            <a:avLst/>
          </a:prstGeom>
          <a:noFill/>
          <a:ln>
            <a:noFill/>
          </a:ln>
        </p:spPr>
        <p:txBody>
          <a:bodyPr lIns="124327" tIns="124327" rIns="124327" bIns="124327" anchor="t" anchorCtr="0">
            <a:noAutofit/>
          </a:bodyPr>
          <a:lstStyle/>
          <a:p>
            <a:r>
              <a:rPr lang="en" sz="3264" dirty="0">
                <a:latin typeface="+mj-lt"/>
              </a:rPr>
              <a:t>x</a:t>
            </a:r>
          </a:p>
        </p:txBody>
      </p:sp>
      <p:cxnSp>
        <p:nvCxnSpPr>
          <p:cNvPr id="691" name="Shape 691"/>
          <p:cNvCxnSpPr/>
          <p:nvPr/>
        </p:nvCxnSpPr>
        <p:spPr>
          <a:xfrm>
            <a:off x="1260128" y="5644405"/>
            <a:ext cx="3367734" cy="0"/>
          </a:xfrm>
          <a:prstGeom prst="straightConnector1">
            <a:avLst/>
          </a:prstGeom>
          <a:noFill/>
          <a:ln w="19050" cap="flat" cmpd="sng">
            <a:solidFill>
              <a:srgbClr val="000000"/>
            </a:solidFill>
            <a:prstDash val="solid"/>
            <a:round/>
            <a:headEnd type="none" w="lg" len="lg"/>
            <a:tailEnd type="triangle" w="lg" len="lg"/>
          </a:ln>
        </p:spPr>
      </p:cxnSp>
      <p:sp>
        <p:nvSpPr>
          <p:cNvPr id="692" name="Shape 692"/>
          <p:cNvSpPr txBox="1"/>
          <p:nvPr/>
        </p:nvSpPr>
        <p:spPr>
          <a:xfrm>
            <a:off x="3914980" y="5549690"/>
            <a:ext cx="529944" cy="498939"/>
          </a:xfrm>
          <a:prstGeom prst="rect">
            <a:avLst/>
          </a:prstGeom>
          <a:noFill/>
          <a:ln>
            <a:noFill/>
          </a:ln>
        </p:spPr>
        <p:txBody>
          <a:bodyPr lIns="124327" tIns="124327" rIns="124327" bIns="124327" anchor="t" anchorCtr="0">
            <a:noAutofit/>
          </a:bodyPr>
          <a:lstStyle/>
          <a:p>
            <a:r>
              <a:rPr lang="en" sz="3264" dirty="0">
                <a:latin typeface="+mj-lt"/>
              </a:rPr>
              <a:t>y</a:t>
            </a:r>
          </a:p>
        </p:txBody>
      </p:sp>
      <p:cxnSp>
        <p:nvCxnSpPr>
          <p:cNvPr id="693" name="Shape 693"/>
          <p:cNvCxnSpPr/>
          <p:nvPr/>
        </p:nvCxnSpPr>
        <p:spPr>
          <a:xfrm>
            <a:off x="5105450" y="3564848"/>
            <a:ext cx="2764357" cy="0"/>
          </a:xfrm>
          <a:prstGeom prst="straightConnector1">
            <a:avLst/>
          </a:prstGeom>
          <a:noFill/>
          <a:ln w="19050" cap="flat" cmpd="sng">
            <a:solidFill>
              <a:srgbClr val="000000"/>
            </a:solidFill>
            <a:prstDash val="solid"/>
            <a:round/>
            <a:headEnd type="none" w="lg" len="lg"/>
            <a:tailEnd type="triangle" w="lg" len="lg"/>
          </a:ln>
        </p:spPr>
      </p:cxnSp>
      <p:sp>
        <p:nvSpPr>
          <p:cNvPr id="694" name="Shape 694"/>
          <p:cNvSpPr txBox="1"/>
          <p:nvPr/>
        </p:nvSpPr>
        <p:spPr>
          <a:xfrm>
            <a:off x="4979763" y="2432173"/>
            <a:ext cx="3638622" cy="988902"/>
          </a:xfrm>
          <a:prstGeom prst="rect">
            <a:avLst/>
          </a:prstGeom>
          <a:noFill/>
          <a:ln>
            <a:noFill/>
          </a:ln>
        </p:spPr>
        <p:txBody>
          <a:bodyPr lIns="124327" tIns="124327" rIns="124327" bIns="124327" anchor="t" anchorCtr="0">
            <a:noAutofit/>
          </a:bodyPr>
          <a:lstStyle/>
          <a:p>
            <a:r>
              <a:rPr lang="en" sz="2448" dirty="0">
                <a:latin typeface="+mj-lt"/>
              </a:rPr>
              <a:t>max pool with 2x2 filters and stride 2</a:t>
            </a:r>
          </a:p>
        </p:txBody>
      </p:sp>
      <p:graphicFrame>
        <p:nvGraphicFramePr>
          <p:cNvPr id="695" name="Shape 695"/>
          <p:cNvGraphicFramePr/>
          <p:nvPr/>
        </p:nvGraphicFramePr>
        <p:xfrm>
          <a:off x="9006324" y="2687965"/>
          <a:ext cx="1647830" cy="1647830"/>
        </p:xfrm>
        <a:graphic>
          <a:graphicData uri="http://schemas.openxmlformats.org/drawingml/2006/table">
            <a:tbl>
              <a:tblPr>
                <a:noFill/>
              </a:tblPr>
              <a:tblGrid>
                <a:gridCol w="823915">
                  <a:extLst>
                    <a:ext uri="{9D8B030D-6E8A-4147-A177-3AD203B41FA5}">
                      <a16:colId xmlns:a16="http://schemas.microsoft.com/office/drawing/2014/main" val="20000"/>
                    </a:ext>
                  </a:extLst>
                </a:gridCol>
                <a:gridCol w="823915">
                  <a:extLst>
                    <a:ext uri="{9D8B030D-6E8A-4147-A177-3AD203B41FA5}">
                      <a16:colId xmlns:a16="http://schemas.microsoft.com/office/drawing/2014/main" val="20001"/>
                    </a:ext>
                  </a:extLst>
                </a:gridCol>
              </a:tblGrid>
              <a:tr h="823915">
                <a:tc>
                  <a:txBody>
                    <a:bodyPr/>
                    <a:lstStyle/>
                    <a:p>
                      <a:pPr lvl="0" algn="ctr" rtl="0">
                        <a:spcBef>
                          <a:spcPts val="0"/>
                        </a:spcBef>
                        <a:buNone/>
                      </a:pPr>
                      <a:r>
                        <a:rPr lang="en" sz="3300"/>
                        <a:t>6</a:t>
                      </a:r>
                    </a:p>
                  </a:txBody>
                  <a:tcPr marL="124327" marR="124327" marT="124327" marB="124327">
                    <a:solidFill>
                      <a:srgbClr val="F4CCCC"/>
                    </a:solidFill>
                  </a:tcPr>
                </a:tc>
                <a:tc>
                  <a:txBody>
                    <a:bodyPr/>
                    <a:lstStyle/>
                    <a:p>
                      <a:pPr lvl="0" algn="ctr" rtl="0">
                        <a:spcBef>
                          <a:spcPts val="0"/>
                        </a:spcBef>
                        <a:buNone/>
                      </a:pPr>
                      <a:r>
                        <a:rPr lang="en" sz="3300"/>
                        <a:t>8</a:t>
                      </a:r>
                    </a:p>
                  </a:txBody>
                  <a:tcPr marL="124327" marR="124327" marT="124327" marB="124327">
                    <a:solidFill>
                      <a:srgbClr val="D9EAD3"/>
                    </a:solidFill>
                  </a:tcPr>
                </a:tc>
                <a:extLst>
                  <a:ext uri="{0D108BD9-81ED-4DB2-BD59-A6C34878D82A}">
                    <a16:rowId xmlns:a16="http://schemas.microsoft.com/office/drawing/2014/main" val="10000"/>
                  </a:ext>
                </a:extLst>
              </a:tr>
              <a:tr h="823915">
                <a:tc>
                  <a:txBody>
                    <a:bodyPr/>
                    <a:lstStyle/>
                    <a:p>
                      <a:pPr lvl="0" algn="ctr" rtl="0">
                        <a:spcBef>
                          <a:spcPts val="0"/>
                        </a:spcBef>
                        <a:buNone/>
                      </a:pPr>
                      <a:r>
                        <a:rPr lang="en" sz="3300"/>
                        <a:t>3</a:t>
                      </a:r>
                    </a:p>
                  </a:txBody>
                  <a:tcPr marL="124327" marR="124327" marT="124327" marB="124327">
                    <a:solidFill>
                      <a:srgbClr val="FFF2CC"/>
                    </a:solidFill>
                  </a:tcPr>
                </a:tc>
                <a:tc>
                  <a:txBody>
                    <a:bodyPr/>
                    <a:lstStyle/>
                    <a:p>
                      <a:pPr lvl="0" algn="ctr" rtl="0">
                        <a:spcBef>
                          <a:spcPts val="0"/>
                        </a:spcBef>
                        <a:buNone/>
                      </a:pPr>
                      <a:r>
                        <a:rPr lang="en" sz="3300"/>
                        <a:t>4</a:t>
                      </a:r>
                    </a:p>
                  </a:txBody>
                  <a:tcPr marL="124327" marR="124327" marT="124327" marB="124327">
                    <a:solidFill>
                      <a:srgbClr val="C9DAF8"/>
                    </a:solidFill>
                  </a:tcPr>
                </a:tc>
                <a:extLst>
                  <a:ext uri="{0D108BD9-81ED-4DB2-BD59-A6C34878D82A}">
                    <a16:rowId xmlns:a16="http://schemas.microsoft.com/office/drawing/2014/main" val="10001"/>
                  </a:ext>
                </a:extLst>
              </a:tr>
            </a:tbl>
          </a:graphicData>
        </a:graphic>
      </p:graphicFrame>
      <p:sp>
        <p:nvSpPr>
          <p:cNvPr id="14"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Max Pooling</a:t>
            </a:r>
          </a:p>
          <a:p>
            <a:pPr algn="just"/>
            <a:endParaRPr lang="en-US" sz="4400" b="1" dirty="0"/>
          </a:p>
          <a:p>
            <a:pPr algn="just"/>
            <a:endParaRPr lang="en-US" sz="4400" b="1" dirty="0"/>
          </a:p>
          <a:p>
            <a:pPr algn="just"/>
            <a:endParaRPr lang="en-US" sz="4400" b="1" dirty="0"/>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519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319635"/>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2"/>
          <p:cNvSpPr txBox="1">
            <a:spLocks/>
          </p:cNvSpPr>
          <p:nvPr/>
        </p:nvSpPr>
        <p:spPr>
          <a:xfrm>
            <a:off x="673035" y="369932"/>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Compositional Data</a:t>
            </a:r>
          </a:p>
          <a:p>
            <a:pPr algn="just"/>
            <a:endParaRPr lang="en-US" sz="4400" b="1" dirty="0"/>
          </a:p>
        </p:txBody>
      </p:sp>
      <p:sp>
        <p:nvSpPr>
          <p:cNvPr id="7" name="Text Placeholder 22">
            <a:extLst>
              <a:ext uri="{FF2B5EF4-FFF2-40B4-BE49-F238E27FC236}">
                <a16:creationId xmlns:a16="http://schemas.microsoft.com/office/drawing/2014/main" id="{D3BFF6C7-772E-415A-9729-5EAA2AE928CB}"/>
              </a:ext>
            </a:extLst>
          </p:cNvPr>
          <p:cNvSpPr txBox="1">
            <a:spLocks/>
          </p:cNvSpPr>
          <p:nvPr/>
        </p:nvSpPr>
        <p:spPr>
          <a:xfrm>
            <a:off x="384738" y="1291356"/>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0" algn="just">
              <a:buNone/>
            </a:pPr>
            <a:r>
              <a:rPr lang="en-US" sz="2800" dirty="0">
                <a:solidFill>
                  <a:schemeClr val="tx1">
                    <a:lumMod val="75000"/>
                    <a:lumOff val="25000"/>
                  </a:schemeClr>
                </a:solidFill>
                <a:latin typeface="+mj-lt"/>
              </a:rPr>
              <a:t>Natural Data is Compositional</a:t>
            </a:r>
          </a:p>
          <a:p>
            <a:pPr lvl="1" algn="just"/>
            <a:r>
              <a:rPr lang="en-US" sz="2800" dirty="0">
                <a:solidFill>
                  <a:schemeClr val="tx1">
                    <a:lumMod val="75000"/>
                    <a:lumOff val="25000"/>
                  </a:schemeClr>
                </a:solidFill>
                <a:latin typeface="+mj-lt"/>
              </a:rPr>
              <a:t>A combination of simple forms and complex forms</a:t>
            </a:r>
          </a:p>
          <a:p>
            <a:pPr lvl="1" algn="just"/>
            <a:r>
              <a:rPr lang="en-US" sz="2800" dirty="0">
                <a:solidFill>
                  <a:schemeClr val="tx1">
                    <a:lumMod val="75000"/>
                    <a:lumOff val="25000"/>
                  </a:schemeClr>
                </a:solidFill>
                <a:latin typeface="+mj-lt"/>
              </a:rPr>
              <a:t>For example, a face is composed of two eyes, a nose and a mouth</a:t>
            </a:r>
          </a:p>
        </p:txBody>
      </p:sp>
      <p:pic>
        <p:nvPicPr>
          <p:cNvPr id="8" name="Picture 14">
            <a:extLst>
              <a:ext uri="{FF2B5EF4-FFF2-40B4-BE49-F238E27FC236}">
                <a16:creationId xmlns:a16="http://schemas.microsoft.com/office/drawing/2014/main" id="{E994EF15-0418-4E35-AD27-769173A827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035" y="3026998"/>
            <a:ext cx="11157894" cy="329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985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Shape 681"/>
          <p:cNvPicPr preferRelativeResize="0"/>
          <p:nvPr/>
        </p:nvPicPr>
        <p:blipFill>
          <a:blip r:embed="rId3">
            <a:alphaModFix/>
          </a:blip>
          <a:stretch>
            <a:fillRect/>
          </a:stretch>
        </p:blipFill>
        <p:spPr>
          <a:xfrm>
            <a:off x="3209155" y="2615557"/>
            <a:ext cx="5828183" cy="4139817"/>
          </a:xfrm>
          <a:prstGeom prst="rect">
            <a:avLst/>
          </a:prstGeom>
          <a:noFill/>
          <a:ln>
            <a:noFill/>
          </a:ln>
        </p:spPr>
      </p:pic>
      <p:sp>
        <p:nvSpPr>
          <p:cNvPr id="682" name="Shape 682"/>
          <p:cNvSpPr txBox="1"/>
          <p:nvPr/>
        </p:nvSpPr>
        <p:spPr>
          <a:xfrm>
            <a:off x="391681" y="1453435"/>
            <a:ext cx="11463132" cy="961408"/>
          </a:xfrm>
          <a:prstGeom prst="rect">
            <a:avLst/>
          </a:prstGeom>
          <a:noFill/>
          <a:ln>
            <a:noFill/>
          </a:ln>
        </p:spPr>
        <p:txBody>
          <a:bodyPr lIns="124327" tIns="124327" rIns="124327" bIns="124327" anchor="t" anchorCtr="0">
            <a:noAutofit/>
          </a:bodyPr>
          <a:lstStyle/>
          <a:p>
            <a:pPr marL="498329" indent="-342900">
              <a:buSzPct val="100000"/>
              <a:buFont typeface="Arial" panose="020B0604020202020204" pitchFamily="34" charset="0"/>
              <a:buChar char="•"/>
            </a:pPr>
            <a:r>
              <a:rPr lang="en-US" sz="2448" dirty="0">
                <a:solidFill>
                  <a:srgbClr val="000000"/>
                </a:solidFill>
                <a:latin typeface="+mj-lt"/>
              </a:rPr>
              <a:t>S</a:t>
            </a:r>
            <a:r>
              <a:rPr lang="en" sz="2448" dirty="0">
                <a:solidFill>
                  <a:srgbClr val="000000"/>
                </a:solidFill>
                <a:latin typeface="+mj-lt"/>
              </a:rPr>
              <a:t>maller </a:t>
            </a:r>
            <a:r>
              <a:rPr lang="en-US" sz="2448" dirty="0">
                <a:solidFill>
                  <a:srgbClr val="000000"/>
                </a:solidFill>
                <a:latin typeface="+mj-lt"/>
              </a:rPr>
              <a:t>representations </a:t>
            </a:r>
            <a:r>
              <a:rPr lang="en" sz="2448" dirty="0">
                <a:solidFill>
                  <a:srgbClr val="000000"/>
                </a:solidFill>
                <a:latin typeface="+mj-lt"/>
              </a:rPr>
              <a:t>and more manageable </a:t>
            </a:r>
          </a:p>
          <a:p>
            <a:pPr marL="498329" indent="-342900">
              <a:buSzPct val="100000"/>
              <a:buFont typeface="Arial" panose="020B0604020202020204" pitchFamily="34" charset="0"/>
              <a:buChar char="•"/>
            </a:pPr>
            <a:r>
              <a:rPr lang="en" sz="2448" dirty="0">
                <a:latin typeface="+mj-lt"/>
              </a:rPr>
              <a:t>Operates over each activation map independently</a:t>
            </a:r>
          </a:p>
          <a:p>
            <a:endParaRPr sz="2448" dirty="0"/>
          </a:p>
        </p:txBody>
      </p:sp>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Pooling Layers</a:t>
            </a:r>
          </a:p>
          <a:p>
            <a:pPr algn="just"/>
            <a:endParaRPr lang="en-US" sz="4400" b="1" dirty="0"/>
          </a:p>
          <a:p>
            <a:pPr algn="just"/>
            <a:endParaRPr lang="en-US" sz="4400" b="1" dirty="0"/>
          </a:p>
          <a:p>
            <a:pPr algn="just"/>
            <a:endParaRPr lang="en-US" sz="4400" b="1" dirty="0"/>
          </a:p>
          <a:p>
            <a:pPr algn="just"/>
            <a:endParaRPr lang="en-US" sz="4400" b="1"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902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Pooling Layers</a:t>
            </a:r>
          </a:p>
          <a:p>
            <a:pPr algn="just"/>
            <a:endParaRPr lang="en-US" sz="4400" b="1" dirty="0"/>
          </a:p>
          <a:p>
            <a:pPr algn="just"/>
            <a:endParaRPr lang="en-US" sz="4400" b="1" dirty="0"/>
          </a:p>
          <a:p>
            <a:pPr algn="just"/>
            <a:endParaRPr lang="en-US" sz="4400" b="1" dirty="0"/>
          </a:p>
        </p:txBody>
      </p:sp>
      <p:sp>
        <p:nvSpPr>
          <p:cNvPr id="8" name="Text Placeholder 22"/>
          <p:cNvSpPr txBox="1">
            <a:spLocks/>
          </p:cNvSpPr>
          <p:nvPr/>
        </p:nvSpPr>
        <p:spPr>
          <a:xfrm>
            <a:off x="328469" y="1336684"/>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0" algn="just">
              <a:buNone/>
            </a:pPr>
            <a:r>
              <a:rPr lang="en-US" sz="3200" dirty="0">
                <a:solidFill>
                  <a:schemeClr val="tx1">
                    <a:lumMod val="75000"/>
                    <a:lumOff val="25000"/>
                  </a:schemeClr>
                </a:solidFill>
                <a:latin typeface="+mj-lt"/>
              </a:rPr>
              <a:t>Combined convolutional and max-pooling layers: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2869" y="2672863"/>
            <a:ext cx="7958746" cy="2915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534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Shared Weights And Biases</a:t>
            </a:r>
          </a:p>
        </p:txBody>
      </p:sp>
      <mc:AlternateContent xmlns:mc="http://schemas.openxmlformats.org/markup-compatibility/2006" xmlns:a14="http://schemas.microsoft.com/office/drawing/2010/main">
        <mc:Choice Requires="a14">
          <p:sp>
            <p:nvSpPr>
              <p:cNvPr id="8" name="Text Placeholder 22"/>
              <p:cNvSpPr txBox="1">
                <a:spLocks/>
              </p:cNvSpPr>
              <p:nvPr/>
            </p:nvSpPr>
            <p:spPr>
              <a:xfrm>
                <a:off x="250930" y="1426129"/>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457200" algn="just">
                  <a:buFont typeface="+mj-lt"/>
                  <a:buAutoNum type="arabicPeriod"/>
                </a:pPr>
                <a:r>
                  <a:rPr lang="en-US" dirty="0">
                    <a:solidFill>
                      <a:schemeClr val="tx1">
                        <a:lumMod val="75000"/>
                        <a:lumOff val="25000"/>
                      </a:schemeClr>
                    </a:solidFill>
                    <a:latin typeface="+mj-lt"/>
                  </a:rPr>
                  <a:t>Each hidden neuron has a bias and pxp weights connected to its local receptive field</a:t>
                </a:r>
              </a:p>
              <a:p>
                <a:pPr marL="800100" lvl="1" indent="-457200" algn="just">
                  <a:buFont typeface="+mj-lt"/>
                  <a:buAutoNum type="arabicPeriod"/>
                </a:pPr>
                <a:r>
                  <a:rPr lang="en-US" dirty="0">
                    <a:solidFill>
                      <a:schemeClr val="tx1">
                        <a:lumMod val="75000"/>
                        <a:lumOff val="25000"/>
                      </a:schemeClr>
                    </a:solidFill>
                    <a:latin typeface="+mj-lt"/>
                  </a:rPr>
                  <a:t>The same weights and bias for each of the hidden neurons</a:t>
                </a:r>
              </a:p>
              <a:p>
                <a:pPr marL="800100" lvl="1" indent="-457200" algn="just">
                  <a:buFont typeface="+mj-lt"/>
                  <a:buAutoNum type="arabicPeriod"/>
                </a:pPr>
                <a:r>
                  <a:rPr lang="en-US" dirty="0">
                    <a:solidFill>
                      <a:schemeClr val="tx1">
                        <a:lumMod val="75000"/>
                        <a:lumOff val="25000"/>
                      </a:schemeClr>
                    </a:solidFill>
                    <a:latin typeface="+mj-lt"/>
                  </a:rPr>
                  <a:t>In other words, for the </a:t>
                </a:r>
                <a14:m>
                  <m:oMath xmlns:m="http://schemas.openxmlformats.org/officeDocument/2006/math">
                    <m:sSup>
                      <m:sSupPr>
                        <m:ctrlPr>
                          <a:rPr lang="en-US"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a:rPr>
                          <m:t>𝑗</m:t>
                        </m:r>
                        <m:r>
                          <a:rPr lang="en-US" b="0" i="1" smtClean="0">
                            <a:solidFill>
                              <a:schemeClr val="tx1">
                                <a:lumMod val="75000"/>
                                <a:lumOff val="25000"/>
                              </a:schemeClr>
                            </a:solidFill>
                            <a:latin typeface="Cambria Math"/>
                          </a:rPr>
                          <m:t>,  </m:t>
                        </m:r>
                        <m:r>
                          <a:rPr lang="en-US" b="0" i="1" smtClean="0">
                            <a:solidFill>
                              <a:schemeClr val="tx1">
                                <a:lumMod val="75000"/>
                                <a:lumOff val="25000"/>
                              </a:schemeClr>
                            </a:solidFill>
                            <a:latin typeface="Cambria Math"/>
                          </a:rPr>
                          <m:t>𝑘</m:t>
                        </m:r>
                      </m:e>
                      <m:sup>
                        <m:r>
                          <a:rPr lang="en-US" b="0" i="1" smtClean="0">
                            <a:solidFill>
                              <a:schemeClr val="tx1">
                                <a:lumMod val="75000"/>
                                <a:lumOff val="25000"/>
                              </a:schemeClr>
                            </a:solidFill>
                            <a:latin typeface="Cambria Math"/>
                          </a:rPr>
                          <m:t>𝑡h</m:t>
                        </m:r>
                      </m:sup>
                    </m:sSup>
                  </m:oMath>
                </a14:m>
                <a:r>
                  <a:rPr lang="en-US" dirty="0">
                    <a:solidFill>
                      <a:schemeClr val="tx1">
                        <a:lumMod val="75000"/>
                        <a:lumOff val="25000"/>
                      </a:schemeClr>
                    </a:solidFill>
                    <a:latin typeface="+mj-lt"/>
                  </a:rPr>
                  <a:t> hidden neuron, the output is:</a:t>
                </a:r>
              </a:p>
            </p:txBody>
          </p:sp>
        </mc:Choice>
        <mc:Fallback xmlns="">
          <p:sp>
            <p:nvSpPr>
              <p:cNvPr id="8" name="Text Placeholder 22"/>
              <p:cNvSpPr txBox="1">
                <a:spLocks noRot="1" noChangeAspect="1" noMove="1" noResize="1" noEditPoints="1" noAdjustHandles="1" noChangeArrowheads="1" noChangeShapeType="1" noTextEdit="1"/>
              </p:cNvSpPr>
              <p:nvPr/>
            </p:nvSpPr>
            <p:spPr>
              <a:xfrm>
                <a:off x="250930" y="1426129"/>
                <a:ext cx="11589135" cy="5118939"/>
              </a:xfrm>
              <a:prstGeom prst="rect">
                <a:avLst/>
              </a:prstGeom>
              <a:blipFill rotWithShape="1">
                <a:blip r:embed="rId3"/>
                <a:stretch>
                  <a:fillRect t="-1667" r="-842"/>
                </a:stretch>
              </a:blipFill>
            </p:spPr>
            <p:txBody>
              <a:bodyPr/>
              <a:lstStyle/>
              <a:p>
                <a:r>
                  <a:rPr lang="en-US">
                    <a:noFill/>
                  </a:rPr>
                  <a:t> </a:t>
                </a:r>
              </a:p>
            </p:txBody>
          </p:sp>
        </mc:Fallback>
      </mc:AlternateContent>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Rectangle 6"/>
              <p:cNvSpPr/>
              <p:nvPr/>
            </p:nvSpPr>
            <p:spPr>
              <a:xfrm>
                <a:off x="1312037" y="4298300"/>
                <a:ext cx="9213700" cy="1668790"/>
              </a:xfrm>
              <a:prstGeom prst="rect">
                <a:avLst/>
              </a:prstGeom>
            </p:spPr>
            <p:txBody>
              <a:bodyPr wrap="square">
                <a:spAutoFit/>
              </a:bodyPr>
              <a:lstStyle/>
              <a:p>
                <a:br>
                  <a:rPr lang="en-US" sz="2000" dirty="0">
                    <a:latin typeface="+mj-lt"/>
                  </a:rPr>
                </a:br>
                <a:r>
                  <a:rPr lang="en-US" sz="2000" dirty="0">
                    <a:solidFill>
                      <a:schemeClr val="tx1"/>
                    </a:solidFill>
                    <a:latin typeface="+mj-lt"/>
                  </a:rPr>
                  <a:t>where </a:t>
                </a:r>
                <a14:m>
                  <m:oMath xmlns:m="http://schemas.openxmlformats.org/officeDocument/2006/math">
                    <m:r>
                      <a:rPr lang="en-US" sz="2000" i="1" smtClean="0">
                        <a:solidFill>
                          <a:schemeClr val="tx1"/>
                        </a:solidFill>
                        <a:latin typeface="Cambria Math"/>
                        <a:ea typeface="Cambria Math"/>
                      </a:rPr>
                      <m:t>𝜎</m:t>
                    </m:r>
                    <m:r>
                      <a:rPr lang="en-US" sz="2000" b="0" i="1" smtClean="0">
                        <a:solidFill>
                          <a:schemeClr val="tx1"/>
                        </a:solidFill>
                        <a:latin typeface="Cambria Math"/>
                        <a:ea typeface="Cambria Math"/>
                      </a:rPr>
                      <m:t> </m:t>
                    </m:r>
                  </m:oMath>
                </a14:m>
                <a:r>
                  <a:rPr lang="en-US" sz="2000" dirty="0">
                    <a:solidFill>
                      <a:schemeClr val="tx1"/>
                    </a:solidFill>
                    <a:latin typeface="+mj-lt"/>
                  </a:rPr>
                  <a:t>is the neural activation function - perhaps the </a:t>
                </a:r>
                <a:r>
                  <a:rPr lang="en-US" sz="2000" dirty="0">
                    <a:latin typeface="+mj-lt"/>
                  </a:rPr>
                  <a:t>sigmoid function</a:t>
                </a:r>
              </a:p>
              <a:p>
                <a14:m>
                  <m:oMath xmlns:m="http://schemas.openxmlformats.org/officeDocument/2006/math">
                    <m:r>
                      <a:rPr lang="en-US" sz="2000" b="0" i="1" smtClean="0">
                        <a:latin typeface="Cambria Math"/>
                      </a:rPr>
                      <m:t>𝑏</m:t>
                    </m:r>
                    <m:r>
                      <a:rPr lang="en-US" sz="2000" b="0" i="1" smtClean="0">
                        <a:latin typeface="Cambria Math"/>
                      </a:rPr>
                      <m:t> </m:t>
                    </m:r>
                  </m:oMath>
                </a14:m>
                <a:r>
                  <a:rPr lang="en-US" sz="2000" dirty="0">
                    <a:latin typeface="+mj-lt"/>
                  </a:rPr>
                  <a:t>is the shared value for the bias</a:t>
                </a: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𝑙</m:t>
                        </m:r>
                        <m:r>
                          <a:rPr lang="en-US" sz="2000" b="0" i="1" smtClean="0">
                            <a:latin typeface="Cambria Math"/>
                          </a:rPr>
                          <m:t>,</m:t>
                        </m:r>
                        <m:r>
                          <a:rPr lang="en-US" sz="2000" b="0" i="1" smtClean="0">
                            <a:latin typeface="Cambria Math"/>
                          </a:rPr>
                          <m:t>𝑚</m:t>
                        </m:r>
                      </m:sub>
                    </m:sSub>
                    <m:r>
                      <a:rPr lang="en-US" sz="2000" b="0" i="0" smtClean="0">
                        <a:latin typeface="Cambria Math"/>
                      </a:rPr>
                      <m:t> </m:t>
                    </m:r>
                  </m:oMath>
                </a14:m>
                <a:r>
                  <a:rPr lang="en-US" sz="2000" dirty="0">
                    <a:latin typeface="+mj-lt"/>
                  </a:rPr>
                  <a:t>is a </a:t>
                </a:r>
                <a14:m>
                  <m:oMath xmlns:m="http://schemas.openxmlformats.org/officeDocument/2006/math">
                    <m:r>
                      <a:rPr lang="en-US" sz="2000" i="1" dirty="0" smtClean="0">
                        <a:latin typeface="Cambria Math"/>
                      </a:rPr>
                      <m:t>𝑛</m:t>
                    </m:r>
                    <m:r>
                      <a:rPr lang="en-US" sz="2000" i="1" dirty="0" smtClean="0">
                        <a:latin typeface="Cambria Math"/>
                      </a:rPr>
                      <m:t>×</m:t>
                    </m:r>
                    <m:r>
                      <a:rPr lang="en-US" sz="2000" i="1" dirty="0" smtClean="0">
                        <a:latin typeface="Cambria Math"/>
                      </a:rPr>
                      <m:t>𝑛</m:t>
                    </m:r>
                    <m:r>
                      <a:rPr lang="en-US" sz="2000" i="1" dirty="0" smtClean="0">
                        <a:latin typeface="Cambria Math"/>
                      </a:rPr>
                      <m:t> </m:t>
                    </m:r>
                  </m:oMath>
                </a14:m>
                <a:r>
                  <a:rPr lang="en-US" sz="2000" dirty="0">
                    <a:latin typeface="+mj-lt"/>
                  </a:rPr>
                  <a:t>array of shared weights</a:t>
                </a:r>
                <a:br>
                  <a:rPr lang="en-US" sz="2000" dirty="0">
                    <a:latin typeface="+mj-lt"/>
                  </a:rPr>
                </a:b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𝑎</m:t>
                        </m:r>
                      </m:e>
                      <m:sub>
                        <m:r>
                          <a:rPr lang="en-US" sz="2000" b="0" i="1" smtClean="0">
                            <a:latin typeface="Cambria Math"/>
                          </a:rPr>
                          <m:t>𝑥</m:t>
                        </m:r>
                        <m:r>
                          <a:rPr lang="en-US" sz="2000" b="0" i="1" smtClean="0">
                            <a:latin typeface="Cambria Math"/>
                          </a:rPr>
                          <m:t>,</m:t>
                        </m:r>
                        <m:r>
                          <a:rPr lang="en-US" sz="2000" b="0" i="1" smtClean="0">
                            <a:latin typeface="Cambria Math"/>
                          </a:rPr>
                          <m:t>𝑦</m:t>
                        </m:r>
                      </m:sub>
                    </m:sSub>
                  </m:oMath>
                </a14:m>
                <a:r>
                  <a:rPr lang="en-US" sz="2000" dirty="0">
                    <a:latin typeface="+mj-lt"/>
                  </a:rPr>
                  <a:t>to denote the input activation at position </a:t>
                </a:r>
                <a14:m>
                  <m:oMath xmlns:m="http://schemas.openxmlformats.org/officeDocument/2006/math">
                    <m:r>
                      <a:rPr lang="en-US" sz="2000" b="0" i="1" dirty="0" smtClean="0">
                        <a:latin typeface="Cambria Math"/>
                      </a:rPr>
                      <m:t>𝑥</m:t>
                    </m:r>
                    <m:r>
                      <a:rPr lang="en-US" sz="2000" b="0" i="1" dirty="0" smtClean="0">
                        <a:latin typeface="Cambria Math"/>
                      </a:rPr>
                      <m:t>, </m:t>
                    </m:r>
                    <m:r>
                      <a:rPr lang="en-US" sz="2000" b="0" i="1" dirty="0" smtClean="0">
                        <a:latin typeface="Cambria Math"/>
                      </a:rPr>
                      <m:t>𝑦</m:t>
                    </m:r>
                  </m:oMath>
                </a14:m>
                <a:endParaRPr lang="en-US" sz="2000" dirty="0">
                  <a:latin typeface="+mj-lt"/>
                </a:endParaRPr>
              </a:p>
            </p:txBody>
          </p:sp>
        </mc:Choice>
        <mc:Fallback xmlns="">
          <p:sp>
            <p:nvSpPr>
              <p:cNvPr id="7" name="Rectangle 6"/>
              <p:cNvSpPr>
                <a:spLocks noRot="1" noChangeAspect="1" noMove="1" noResize="1" noEditPoints="1" noAdjustHandles="1" noChangeArrowheads="1" noChangeShapeType="1" noTextEdit="1"/>
              </p:cNvSpPr>
              <p:nvPr/>
            </p:nvSpPr>
            <p:spPr>
              <a:xfrm>
                <a:off x="1312037" y="4298300"/>
                <a:ext cx="9213700" cy="1668790"/>
              </a:xfrm>
              <a:prstGeom prst="rect">
                <a:avLst/>
              </a:prstGeom>
              <a:blipFill rotWithShape="1">
                <a:blip r:embed="rId5"/>
                <a:stretch>
                  <a:fillRect l="-661" b="-40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362178" y="3094891"/>
                <a:ext cx="5641145" cy="1612493"/>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𝜎</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𝑏</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m:t>
                      </m:r>
                      <m:nary>
                        <m:naryPr>
                          <m:chr m:val="∑"/>
                          <m:ctrlPr>
                            <a:rPr lang="en-US" sz="2400" i="1" smtClean="0">
                              <a:gradFill>
                                <a:gsLst>
                                  <a:gs pos="2917">
                                    <a:schemeClr val="tx1"/>
                                  </a:gs>
                                  <a:gs pos="30000">
                                    <a:schemeClr val="tx1"/>
                                  </a:gs>
                                </a:gsLst>
                                <a:lin ang="5400000" scaled="0"/>
                              </a:gradFill>
                              <a:latin typeface="Cambria Math" panose="02040503050406030204" pitchFamily="18" charset="0"/>
                              <a:ea typeface="Cambria Math"/>
                            </a:rPr>
                          </m:ctrlPr>
                        </m:naryPr>
                        <m:sub>
                          <m:r>
                            <m:rPr>
                              <m:brk m:alnAt="23"/>
                            </m:rPr>
                            <a:rPr lang="en-US" sz="2400" b="0" i="1" smtClean="0">
                              <a:gradFill>
                                <a:gsLst>
                                  <a:gs pos="2917">
                                    <a:schemeClr val="tx1"/>
                                  </a:gs>
                                  <a:gs pos="30000">
                                    <a:schemeClr val="tx1"/>
                                  </a:gs>
                                </a:gsLst>
                                <a:lin ang="5400000" scaled="0"/>
                              </a:gradFill>
                              <a:latin typeface="Cambria Math" panose="02040503050406030204" pitchFamily="18" charset="0"/>
                              <a:ea typeface="Cambria Math"/>
                            </a:rPr>
                            <m:t>𝑙</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=0</m:t>
                          </m:r>
                        </m:sub>
                        <m:sup>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𝑛</m:t>
                          </m:r>
                        </m:sup>
                        <m:e>
                          <m:nary>
                            <m:naryPr>
                              <m:chr m:val="∑"/>
                              <m:ctrlPr>
                                <a:rPr lang="en-US" sz="2400" i="1" smtClean="0">
                                  <a:gradFill>
                                    <a:gsLst>
                                      <a:gs pos="2917">
                                        <a:schemeClr val="tx1"/>
                                      </a:gs>
                                      <a:gs pos="30000">
                                        <a:schemeClr val="tx1"/>
                                      </a:gs>
                                    </a:gsLst>
                                    <a:lin ang="5400000" scaled="0"/>
                                  </a:gradFill>
                                  <a:latin typeface="Cambria Math" panose="02040503050406030204" pitchFamily="18" charset="0"/>
                                  <a:ea typeface="Cambria Math"/>
                                </a:rPr>
                              </m:ctrlPr>
                            </m:naryPr>
                            <m:sub>
                              <m:r>
                                <m:rPr>
                                  <m:brk m:alnAt="23"/>
                                </m:rPr>
                                <a:rPr lang="en-US" sz="2400" b="0" i="1" smtClean="0">
                                  <a:gradFill>
                                    <a:gsLst>
                                      <a:gs pos="2917">
                                        <a:schemeClr val="tx1"/>
                                      </a:gs>
                                      <a:gs pos="30000">
                                        <a:schemeClr val="tx1"/>
                                      </a:gs>
                                    </a:gsLst>
                                    <a:lin ang="5400000" scaled="0"/>
                                  </a:gradFill>
                                  <a:latin typeface="Cambria Math" panose="02040503050406030204" pitchFamily="18" charset="0"/>
                                  <a:ea typeface="Cambria Math"/>
                                </a:rPr>
                                <m:t>𝑚</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=0</m:t>
                              </m:r>
                            </m:sub>
                            <m:sup>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𝑛</m:t>
                              </m:r>
                            </m:sup>
                            <m:e>
                              <m:r>
                                <a:rPr lang="en-US" sz="2400" b="0" i="1" smtClean="0">
                                  <a:gradFill>
                                    <a:gsLst>
                                      <a:gs pos="2917">
                                        <a:schemeClr val="tx1"/>
                                      </a:gs>
                                      <a:gs pos="30000">
                                        <a:schemeClr val="tx1"/>
                                      </a:gs>
                                    </a:gsLst>
                                    <a:lin ang="5400000" scaled="0"/>
                                  </a:gradFill>
                                  <a:latin typeface="Cambria Math" panose="02040503050406030204" pitchFamily="18" charset="0"/>
                                  <a:ea typeface="Cambria Math"/>
                                </a:rPr>
                                <m:t>    </m:t>
                              </m:r>
                              <m:sSub>
                                <m:sSubPr>
                                  <m:ctrlPr>
                                    <a:rPr lang="en-US" sz="2400" i="1" smtClean="0">
                                      <a:gradFill>
                                        <a:gsLst>
                                          <a:gs pos="2917">
                                            <a:schemeClr val="tx1"/>
                                          </a:gs>
                                          <a:gs pos="30000">
                                            <a:schemeClr val="tx1"/>
                                          </a:gs>
                                        </a:gsLst>
                                        <a:lin ang="5400000" scaled="0"/>
                                      </a:gradFill>
                                      <a:latin typeface="Cambria Math" panose="02040503050406030204" pitchFamily="18" charset="0"/>
                                      <a:ea typeface="Cambria Math"/>
                                    </a:rPr>
                                  </m:ctrlPr>
                                </m:sSubPr>
                                <m:e>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𝑤</m:t>
                                  </m:r>
                                </m:e>
                                <m:sub>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𝑙</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𝑚</m:t>
                                  </m:r>
                                </m:sub>
                              </m:sSub>
                              <m:sSub>
                                <m:sSubPr>
                                  <m:ctrlPr>
                                    <a:rPr lang="en-US" sz="2400" i="1" smtClean="0">
                                      <a:gradFill>
                                        <a:gsLst>
                                          <a:gs pos="2917">
                                            <a:schemeClr val="tx1"/>
                                          </a:gs>
                                          <a:gs pos="30000">
                                            <a:schemeClr val="tx1"/>
                                          </a:gs>
                                        </a:gsLst>
                                        <a:lin ang="5400000" scaled="0"/>
                                      </a:gradFill>
                                      <a:latin typeface="Cambria Math" panose="02040503050406030204" pitchFamily="18" charset="0"/>
                                      <a:ea typeface="Cambria Math"/>
                                    </a:rPr>
                                  </m:ctrlPr>
                                </m:sSubPr>
                                <m:e>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𝑎</m:t>
                                  </m:r>
                                </m:e>
                                <m:sub>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𝑗</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𝑙</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𝑘</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m:t>
                                  </m:r>
                                  <m:r>
                                    <a:rPr lang="en-US" sz="2400" b="0" i="1" smtClean="0">
                                      <a:gradFill>
                                        <a:gsLst>
                                          <a:gs pos="2917">
                                            <a:schemeClr val="tx1"/>
                                          </a:gs>
                                          <a:gs pos="30000">
                                            <a:schemeClr val="tx1"/>
                                          </a:gs>
                                        </a:gsLst>
                                        <a:lin ang="5400000" scaled="0"/>
                                      </a:gradFill>
                                      <a:latin typeface="Cambria Math" panose="02040503050406030204" pitchFamily="18" charset="0"/>
                                      <a:ea typeface="Cambria Math"/>
                                    </a:rPr>
                                    <m:t>𝑚</m:t>
                                  </m:r>
                                </m:sub>
                              </m:sSub>
                              <m:r>
                                <a:rPr lang="en-US" sz="2400" b="0" i="1" smtClean="0">
                                  <a:gradFill>
                                    <a:gsLst>
                                      <a:gs pos="2917">
                                        <a:schemeClr val="tx1"/>
                                      </a:gs>
                                      <a:gs pos="30000">
                                        <a:schemeClr val="tx1"/>
                                      </a:gs>
                                    </a:gsLst>
                                    <a:lin ang="5400000" scaled="0"/>
                                  </a:gradFill>
                                  <a:latin typeface="Cambria Math" panose="02040503050406030204" pitchFamily="18" charset="0"/>
                                  <a:ea typeface="Cambria Math"/>
                                </a:rPr>
                                <m:t>)</m:t>
                              </m:r>
                            </m:e>
                          </m:nary>
                        </m:e>
                      </m:nary>
                    </m:oMath>
                  </m:oMathPara>
                </a14:m>
                <a:endParaRPr lang="en-US" sz="2400" dirty="0">
                  <a:latin typeface="+mj-lt"/>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362178" y="3094891"/>
                <a:ext cx="5641145" cy="1612493"/>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018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Shared Weights And Biases</a:t>
            </a:r>
          </a:p>
          <a:p>
            <a:pPr algn="just"/>
            <a:endParaRPr lang="en-US" sz="4400" b="1" dirty="0"/>
          </a:p>
          <a:p>
            <a:pPr algn="just"/>
            <a:endParaRPr lang="en-US" sz="4400" b="1" dirty="0"/>
          </a:p>
          <a:p>
            <a:pPr algn="just"/>
            <a:endParaRPr lang="en-US" sz="4400" b="1" dirty="0"/>
          </a:p>
        </p:txBody>
      </p:sp>
      <mc:AlternateContent xmlns:mc="http://schemas.openxmlformats.org/markup-compatibility/2006" xmlns:a14="http://schemas.microsoft.com/office/drawing/2010/main">
        <mc:Choice Requires="a14">
          <p:sp>
            <p:nvSpPr>
              <p:cNvPr id="8" name="Text Placeholder 22"/>
              <p:cNvSpPr txBox="1">
                <a:spLocks/>
              </p:cNvSpPr>
              <p:nvPr/>
            </p:nvSpPr>
            <p:spPr>
              <a:xfrm>
                <a:off x="215926" y="1276660"/>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en-US" dirty="0">
                    <a:solidFill>
                      <a:schemeClr val="tx1">
                        <a:lumMod val="75000"/>
                        <a:lumOff val="25000"/>
                      </a:schemeClr>
                    </a:solidFill>
                    <a:latin typeface="+mj-lt"/>
                  </a:rPr>
                  <a:t>Convolutional networks are well adapted to the translation invariance of images</a:t>
                </a:r>
              </a:p>
              <a:p>
                <a:pPr lvl="1" algn="just"/>
                <a:r>
                  <a:rPr lang="en-US" dirty="0">
                    <a:solidFill>
                      <a:schemeClr val="tx1">
                        <a:lumMod val="75000"/>
                        <a:lumOff val="25000"/>
                      </a:schemeClr>
                    </a:solidFill>
                    <a:latin typeface="+mj-lt"/>
                  </a:rPr>
                  <a:t>Greatly reduces the number of parameters involved in a convolutional network </a:t>
                </a:r>
                <a14:m>
                  <m:oMath xmlns:m="http://schemas.openxmlformats.org/officeDocument/2006/math">
                    <m:r>
                      <a:rPr lang="en-US" i="1" dirty="0" smtClean="0">
                        <a:solidFill>
                          <a:schemeClr val="tx1">
                            <a:lumMod val="75000"/>
                            <a:lumOff val="25000"/>
                          </a:schemeClr>
                        </a:solidFill>
                        <a:latin typeface="Cambria Math" panose="02040503050406030204" pitchFamily="18" charset="0"/>
                      </a:rPr>
                      <m:t>(</m:t>
                    </m:r>
                    <m:r>
                      <a:rPr lang="en-US" b="0" i="1" dirty="0" smtClean="0">
                        <a:solidFill>
                          <a:schemeClr val="tx1">
                            <a:lumMod val="75000"/>
                            <a:lumOff val="25000"/>
                          </a:schemeClr>
                        </a:solidFill>
                        <a:latin typeface="Cambria Math" panose="02040503050406030204" pitchFamily="18" charset="0"/>
                      </a:rPr>
                      <m:t>𝑝</m:t>
                    </m:r>
                    <m:r>
                      <a:rPr lang="en-US" b="0" i="1" dirty="0" smtClean="0">
                        <a:solidFill>
                          <a:schemeClr val="tx1">
                            <a:lumMod val="75000"/>
                            <a:lumOff val="25000"/>
                          </a:schemeClr>
                        </a:solidFill>
                        <a:latin typeface="Cambria Math" panose="02040503050406030204" pitchFamily="18" charset="0"/>
                        <a:ea typeface="Cambria Math"/>
                      </a:rPr>
                      <m:t>×</m:t>
                    </m:r>
                    <m:r>
                      <a:rPr lang="en-US" b="0" i="1" dirty="0" smtClean="0">
                        <a:solidFill>
                          <a:schemeClr val="tx1">
                            <a:lumMod val="75000"/>
                            <a:lumOff val="25000"/>
                          </a:schemeClr>
                        </a:solidFill>
                        <a:latin typeface="Cambria Math" panose="02040503050406030204" pitchFamily="18" charset="0"/>
                      </a:rPr>
                      <m:t>𝑝</m:t>
                    </m:r>
                    <m:r>
                      <a:rPr lang="en-US" b="0" i="1" dirty="0" smtClean="0">
                        <a:solidFill>
                          <a:schemeClr val="tx1">
                            <a:lumMod val="75000"/>
                            <a:lumOff val="25000"/>
                          </a:schemeClr>
                        </a:solidFill>
                        <a:latin typeface="Cambria Math" panose="02040503050406030204" pitchFamily="18" charset="0"/>
                      </a:rPr>
                      <m:t>+</m:t>
                    </m:r>
                    <m:r>
                      <a:rPr lang="en-US" b="0" i="1" dirty="0" smtClean="0">
                        <a:solidFill>
                          <a:schemeClr val="tx1">
                            <a:lumMod val="75000"/>
                            <a:lumOff val="25000"/>
                          </a:schemeClr>
                        </a:solidFill>
                        <a:latin typeface="Cambria Math" panose="02040503050406030204" pitchFamily="18" charset="0"/>
                      </a:rPr>
                      <m:t>𝑏</m:t>
                    </m:r>
                    <m:r>
                      <a:rPr lang="en-US" i="1" dirty="0" smtClean="0">
                        <a:solidFill>
                          <a:schemeClr val="tx1">
                            <a:lumMod val="75000"/>
                            <a:lumOff val="25000"/>
                          </a:schemeClr>
                        </a:solidFill>
                        <a:latin typeface="Cambria Math" panose="02040503050406030204" pitchFamily="18" charset="0"/>
                      </a:rPr>
                      <m:t>)</m:t>
                    </m:r>
                  </m:oMath>
                </a14:m>
                <a:endParaRPr lang="en-US" dirty="0">
                  <a:solidFill>
                    <a:schemeClr val="tx1">
                      <a:lumMod val="75000"/>
                      <a:lumOff val="25000"/>
                    </a:schemeClr>
                  </a:solidFill>
                  <a:latin typeface="+mj-lt"/>
                </a:endParaRPr>
              </a:p>
              <a:p>
                <a:pPr marL="342900" lvl="1" indent="0" algn="just">
                  <a:buNone/>
                </a:pPr>
                <a:endParaRPr lang="en-US" dirty="0">
                  <a:solidFill>
                    <a:schemeClr val="tx1">
                      <a:lumMod val="75000"/>
                      <a:lumOff val="25000"/>
                    </a:schemeClr>
                  </a:solidFill>
                </a:endParaRPr>
              </a:p>
              <a:p>
                <a:pPr marL="342900" lvl="1" indent="0" algn="just">
                  <a:buNone/>
                </a:pPr>
                <a:r>
                  <a:rPr lang="en-US" dirty="0">
                    <a:solidFill>
                      <a:schemeClr val="tx1">
                        <a:lumMod val="75000"/>
                        <a:lumOff val="25000"/>
                      </a:schemeClr>
                    </a:solidFill>
                    <a:latin typeface="+mj-lt"/>
                  </a:rPr>
                  <a:t>Terminology</a:t>
                </a:r>
              </a:p>
              <a:p>
                <a:pPr marL="342900" lvl="1" indent="0" algn="just">
                  <a:buNone/>
                </a:pPr>
                <a:endParaRPr lang="en-US" dirty="0">
                  <a:solidFill>
                    <a:schemeClr val="tx1">
                      <a:lumMod val="75000"/>
                      <a:lumOff val="25000"/>
                    </a:schemeClr>
                  </a:solidFill>
                </a:endParaRPr>
              </a:p>
              <a:p>
                <a:pPr marL="342900" lvl="1" indent="0" algn="just">
                  <a:buNone/>
                </a:pPr>
                <a:endParaRPr lang="en-US" dirty="0">
                  <a:solidFill>
                    <a:schemeClr val="tx1">
                      <a:lumMod val="75000"/>
                      <a:lumOff val="25000"/>
                    </a:schemeClr>
                  </a:solidFill>
                </a:endParaRPr>
              </a:p>
            </p:txBody>
          </p:sp>
        </mc:Choice>
        <mc:Fallback xmlns="">
          <p:sp>
            <p:nvSpPr>
              <p:cNvPr id="8" name="Text Placeholder 22"/>
              <p:cNvSpPr txBox="1">
                <a:spLocks noRot="1" noChangeAspect="1" noMove="1" noResize="1" noEditPoints="1" noAdjustHandles="1" noChangeArrowheads="1" noChangeShapeType="1" noTextEdit="1"/>
              </p:cNvSpPr>
              <p:nvPr/>
            </p:nvSpPr>
            <p:spPr>
              <a:xfrm>
                <a:off x="215926" y="1276660"/>
                <a:ext cx="11589135" cy="5118939"/>
              </a:xfrm>
              <a:prstGeom prst="rect">
                <a:avLst/>
              </a:prstGeom>
              <a:blipFill rotWithShape="1">
                <a:blip r:embed="rId3"/>
                <a:stretch>
                  <a:fillRect t="-1548" r="-789"/>
                </a:stretch>
              </a:blipFill>
            </p:spPr>
            <p:txBody>
              <a:bodyPr/>
              <a:lstStyle/>
              <a:p>
                <a:r>
                  <a:rPr lang="en-US">
                    <a:noFill/>
                  </a:rPr>
                  <a:t> </a:t>
                </a:r>
              </a:p>
            </p:txBody>
          </p:sp>
        </mc:Fallback>
      </mc:AlternateContent>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193607202"/>
              </p:ext>
            </p:extLst>
          </p:nvPr>
        </p:nvGraphicFramePr>
        <p:xfrm>
          <a:off x="673035" y="3566790"/>
          <a:ext cx="9842592" cy="1567917"/>
        </p:xfrm>
        <a:graphic>
          <a:graphicData uri="http://schemas.openxmlformats.org/drawingml/2006/table">
            <a:tbl>
              <a:tblPr firstRow="1" bandRow="1">
                <a:tableStyleId>{5940675A-B579-460E-94D1-54222C63F5DA}</a:tableStyleId>
              </a:tblPr>
              <a:tblGrid>
                <a:gridCol w="4921296">
                  <a:extLst>
                    <a:ext uri="{9D8B030D-6E8A-4147-A177-3AD203B41FA5}">
                      <a16:colId xmlns:a16="http://schemas.microsoft.com/office/drawing/2014/main" val="20000"/>
                    </a:ext>
                  </a:extLst>
                </a:gridCol>
                <a:gridCol w="4921296">
                  <a:extLst>
                    <a:ext uri="{9D8B030D-6E8A-4147-A177-3AD203B41FA5}">
                      <a16:colId xmlns:a16="http://schemas.microsoft.com/office/drawing/2014/main" val="20001"/>
                    </a:ext>
                  </a:extLst>
                </a:gridCol>
              </a:tblGrid>
              <a:tr h="470637">
                <a:tc>
                  <a:txBody>
                    <a:bodyPr/>
                    <a:lstStyle/>
                    <a:p>
                      <a:r>
                        <a:rPr lang="en-US" sz="1800" b="0" i="0" kern="1200" dirty="0">
                          <a:solidFill>
                            <a:schemeClr val="tx1"/>
                          </a:solidFill>
                          <a:effectLst/>
                          <a:latin typeface="+mj-lt"/>
                          <a:ea typeface="+mn-ea"/>
                          <a:cs typeface="+mn-cs"/>
                        </a:rPr>
                        <a:t>Feature map/Activation map</a:t>
                      </a:r>
                      <a:endParaRPr lang="en-US" dirty="0">
                        <a:latin typeface="+mj-lt"/>
                      </a:endParaRPr>
                    </a:p>
                  </a:txBody>
                  <a:tcPr/>
                </a:tc>
                <a:tc>
                  <a:txBody>
                    <a:bodyPr/>
                    <a:lstStyle/>
                    <a:p>
                      <a:r>
                        <a:rPr lang="en-US" sz="1800" b="0" i="0" kern="1200" dirty="0">
                          <a:solidFill>
                            <a:schemeClr val="tx1"/>
                          </a:solidFill>
                          <a:effectLst/>
                          <a:latin typeface="+mj-lt"/>
                          <a:ea typeface="+mn-ea"/>
                          <a:cs typeface="+mn-cs"/>
                        </a:rPr>
                        <a:t>Map from the input layer to the hidden layer</a:t>
                      </a:r>
                      <a:endParaRPr lang="en-US" dirty="0">
                        <a:latin typeface="+mj-lt"/>
                      </a:endParaRPr>
                    </a:p>
                  </a:txBody>
                  <a:tcPr/>
                </a:tc>
                <a:extLst>
                  <a:ext uri="{0D108BD9-81ED-4DB2-BD59-A6C34878D82A}">
                    <a16:rowId xmlns:a16="http://schemas.microsoft.com/office/drawing/2014/main" val="10000"/>
                  </a:ext>
                </a:extLst>
              </a:tr>
              <a:tr h="347857">
                <a:tc>
                  <a:txBody>
                    <a:bodyPr/>
                    <a:lstStyle/>
                    <a:p>
                      <a:r>
                        <a:rPr lang="en-US" sz="1800" b="0" i="0" kern="1200" dirty="0">
                          <a:solidFill>
                            <a:schemeClr val="tx1"/>
                          </a:solidFill>
                          <a:effectLst/>
                          <a:latin typeface="+mj-lt"/>
                          <a:ea typeface="+mn-ea"/>
                          <a:cs typeface="+mn-cs"/>
                        </a:rPr>
                        <a:t>Shared weights</a:t>
                      </a:r>
                      <a:endParaRPr lang="en-US" dirty="0">
                        <a:latin typeface="+mj-lt"/>
                      </a:endParaRPr>
                    </a:p>
                  </a:txBody>
                  <a:tcPr/>
                </a:tc>
                <a:tc>
                  <a:txBody>
                    <a:bodyPr/>
                    <a:lstStyle/>
                    <a:p>
                      <a:r>
                        <a:rPr lang="en-US" sz="1800" b="0" i="0" kern="1200" dirty="0">
                          <a:solidFill>
                            <a:schemeClr val="tx1"/>
                          </a:solidFill>
                          <a:effectLst/>
                          <a:latin typeface="+mj-lt"/>
                          <a:ea typeface="+mn-ea"/>
                          <a:cs typeface="+mn-cs"/>
                        </a:rPr>
                        <a:t>Weights defining the feature map</a:t>
                      </a:r>
                      <a:endParaRPr lang="en-US" dirty="0">
                        <a:latin typeface="+mj-lt"/>
                      </a:endParaRPr>
                    </a:p>
                  </a:txBody>
                  <a:tcPr/>
                </a:tc>
                <a:extLst>
                  <a:ext uri="{0D108BD9-81ED-4DB2-BD59-A6C34878D82A}">
                    <a16:rowId xmlns:a16="http://schemas.microsoft.com/office/drawing/2014/main" val="10001"/>
                  </a:ext>
                </a:extLst>
              </a:tr>
              <a:tr h="347857">
                <a:tc>
                  <a:txBody>
                    <a:bodyPr/>
                    <a:lstStyle/>
                    <a:p>
                      <a:r>
                        <a:rPr lang="en-US" sz="1800" b="0" i="0" kern="1200" dirty="0">
                          <a:solidFill>
                            <a:schemeClr val="tx1"/>
                          </a:solidFill>
                          <a:effectLst/>
                          <a:latin typeface="+mj-lt"/>
                          <a:ea typeface="+mn-ea"/>
                          <a:cs typeface="+mn-cs"/>
                        </a:rPr>
                        <a:t>Shared bias</a:t>
                      </a:r>
                      <a:endParaRPr lang="en-US" dirty="0">
                        <a:latin typeface="+mj-lt"/>
                      </a:endParaRPr>
                    </a:p>
                  </a:txBody>
                  <a:tcPr/>
                </a:tc>
                <a:tc>
                  <a:txBody>
                    <a:bodyPr/>
                    <a:lstStyle/>
                    <a:p>
                      <a:r>
                        <a:rPr lang="en-US" sz="1800" b="0" i="0" kern="1200" dirty="0">
                          <a:solidFill>
                            <a:schemeClr val="tx1"/>
                          </a:solidFill>
                          <a:effectLst/>
                          <a:latin typeface="+mj-lt"/>
                          <a:ea typeface="+mn-ea"/>
                          <a:cs typeface="+mn-cs"/>
                        </a:rPr>
                        <a:t>Bias defining the feature map</a:t>
                      </a:r>
                      <a:endParaRPr lang="en-US" dirty="0">
                        <a:latin typeface="+mj-lt"/>
                      </a:endParaRPr>
                    </a:p>
                  </a:txBody>
                  <a:tcPr/>
                </a:tc>
                <a:extLst>
                  <a:ext uri="{0D108BD9-81ED-4DB2-BD59-A6C34878D82A}">
                    <a16:rowId xmlns:a16="http://schemas.microsoft.com/office/drawing/2014/main" val="10002"/>
                  </a:ext>
                </a:extLst>
              </a:tr>
              <a:tr h="347857">
                <a:tc>
                  <a:txBody>
                    <a:bodyPr/>
                    <a:lstStyle/>
                    <a:p>
                      <a:r>
                        <a:rPr lang="en-US" sz="1800" b="0" i="0" kern="1200" dirty="0">
                          <a:solidFill>
                            <a:schemeClr val="tx1"/>
                          </a:solidFill>
                          <a:effectLst/>
                          <a:latin typeface="+mj-lt"/>
                          <a:ea typeface="+mn-ea"/>
                          <a:cs typeface="+mn-cs"/>
                        </a:rPr>
                        <a:t>Kernel/Filter</a:t>
                      </a:r>
                      <a:endParaRPr lang="en-US" dirty="0">
                        <a:latin typeface="+mj-lt"/>
                      </a:endParaRPr>
                    </a:p>
                  </a:txBody>
                  <a:tcPr/>
                </a:tc>
                <a:tc>
                  <a:txBody>
                    <a:bodyPr/>
                    <a:lstStyle/>
                    <a:p>
                      <a:r>
                        <a:rPr lang="en-US" sz="1800" b="0" i="0" kern="1200" dirty="0">
                          <a:solidFill>
                            <a:schemeClr val="tx1"/>
                          </a:solidFill>
                          <a:effectLst/>
                          <a:latin typeface="+mj-lt"/>
                          <a:ea typeface="+mn-ea"/>
                          <a:cs typeface="+mn-cs"/>
                        </a:rPr>
                        <a:t>Shared weights and bias</a:t>
                      </a:r>
                      <a:endParaRPr lang="en-US" dirty="0">
                        <a:latin typeface="+mj-lt"/>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2977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First Layer – High Level Perspective</a:t>
            </a:r>
          </a:p>
          <a:p>
            <a:pPr algn="just"/>
            <a:endParaRPr lang="en-US" sz="4400" b="1" dirty="0"/>
          </a:p>
          <a:p>
            <a:pPr algn="just"/>
            <a:endParaRPr lang="en-US" sz="4400" b="1" dirty="0"/>
          </a:p>
          <a:p>
            <a:pPr algn="just"/>
            <a:endParaRPr lang="en-US" sz="4400" b="1" dirty="0"/>
          </a:p>
          <a:p>
            <a:pPr algn="just"/>
            <a:endParaRPr lang="en-US" sz="4400" b="1" dirty="0"/>
          </a:p>
        </p:txBody>
      </p:sp>
      <p:sp>
        <p:nvSpPr>
          <p:cNvPr id="8" name="Text Placeholder 22"/>
          <p:cNvSpPr txBox="1">
            <a:spLocks/>
          </p:cNvSpPr>
          <p:nvPr/>
        </p:nvSpPr>
        <p:spPr>
          <a:xfrm>
            <a:off x="264998" y="1276660"/>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en-US" sz="2000" dirty="0">
                <a:solidFill>
                  <a:schemeClr val="tx1">
                    <a:lumMod val="75000"/>
                    <a:lumOff val="25000"/>
                  </a:schemeClr>
                </a:solidFill>
                <a:latin typeface="+mj-lt"/>
              </a:rPr>
              <a:t>Filters can be thought of as feature identifiers (straight edges, simple colors, and curves)</a:t>
            </a:r>
          </a:p>
          <a:p>
            <a:pPr lvl="1" algn="just"/>
            <a:r>
              <a:rPr lang="en-US" sz="2000" dirty="0">
                <a:solidFill>
                  <a:schemeClr val="tx1">
                    <a:lumMod val="75000"/>
                    <a:lumOff val="25000"/>
                  </a:schemeClr>
                </a:solidFill>
                <a:latin typeface="+mj-lt"/>
              </a:rPr>
              <a:t>In the simple case of a one filter convolution and a curve detector filter, activation map results in regions that are most likely curves in the picture</a:t>
            </a:r>
          </a:p>
          <a:p>
            <a:pPr lvl="1" algn="just"/>
            <a:endParaRPr lang="en-US" sz="2000" dirty="0">
              <a:solidFill>
                <a:schemeClr val="tx1">
                  <a:lumMod val="75000"/>
                  <a:lumOff val="25000"/>
                </a:schemeClr>
              </a:solidFill>
            </a:endParaRPr>
          </a:p>
          <a:p>
            <a:pPr lvl="1" algn="just"/>
            <a:endParaRPr lang="en-US" sz="2000" dirty="0">
              <a:solidFill>
                <a:schemeClr val="tx1">
                  <a:lumMod val="75000"/>
                  <a:lumOff val="25000"/>
                </a:schemeClr>
              </a:solidFill>
            </a:endParaRPr>
          </a:p>
          <a:p>
            <a:pPr lvl="1" algn="just"/>
            <a:endParaRPr lang="en-US" sz="2000" dirty="0">
              <a:solidFill>
                <a:schemeClr val="tx1">
                  <a:lumMod val="75000"/>
                  <a:lumOff val="25000"/>
                </a:schemeClr>
              </a:solidFill>
            </a:endParaRPr>
          </a:p>
          <a:p>
            <a:pPr marL="342900" lvl="1" indent="0" algn="just">
              <a:buNone/>
            </a:pPr>
            <a:endParaRPr lang="en-US" sz="2000" dirty="0">
              <a:solidFill>
                <a:schemeClr val="tx1">
                  <a:lumMod val="75000"/>
                  <a:lumOff val="25000"/>
                </a:schemeClr>
              </a:solidFill>
            </a:endParaRPr>
          </a:p>
          <a:p>
            <a:pPr lvl="1" algn="just"/>
            <a:endParaRPr lang="en-US" sz="2000" dirty="0">
              <a:solidFill>
                <a:schemeClr val="tx1">
                  <a:lumMod val="75000"/>
                  <a:lumOff val="25000"/>
                </a:schemeClr>
              </a:solidFill>
            </a:endParaRPr>
          </a:p>
          <a:p>
            <a:pPr lvl="1" algn="just"/>
            <a:endParaRPr lang="en-US" sz="2000" dirty="0">
              <a:solidFill>
                <a:schemeClr val="tx1">
                  <a:lumMod val="75000"/>
                  <a:lumOff val="25000"/>
                </a:schemeClr>
              </a:solidFill>
            </a:endParaRPr>
          </a:p>
          <a:p>
            <a:pPr marL="342900" lvl="1" indent="0" algn="just">
              <a:buNone/>
            </a:pPr>
            <a:endParaRPr lang="en-US" sz="2000" dirty="0">
              <a:solidFill>
                <a:schemeClr val="tx1">
                  <a:lumMod val="75000"/>
                  <a:lumOff val="25000"/>
                </a:schemeClr>
              </a:solidFill>
            </a:endParaRPr>
          </a:p>
          <a:p>
            <a:pPr marL="342900" lvl="1" indent="0" algn="just">
              <a:buNone/>
            </a:pPr>
            <a:endParaRPr lang="en-US" sz="2000" dirty="0">
              <a:solidFill>
                <a:schemeClr val="tx1">
                  <a:lumMod val="75000"/>
                  <a:lumOff val="25000"/>
                </a:schemeClr>
              </a:solidFill>
            </a:endParaRPr>
          </a:p>
          <a:p>
            <a:pPr lvl="1" algn="just"/>
            <a:endParaRPr lang="en-US" sz="2000" dirty="0">
              <a:solidFill>
                <a:schemeClr val="tx1">
                  <a:lumMod val="75000"/>
                  <a:lumOff val="25000"/>
                </a:schemeClr>
              </a:solidFill>
            </a:endParaRPr>
          </a:p>
          <a:p>
            <a:pPr lvl="1" algn="just"/>
            <a:endParaRPr lang="en-US" sz="2000" dirty="0">
              <a:solidFill>
                <a:schemeClr val="tx1">
                  <a:lumMod val="75000"/>
                  <a:lumOff val="25000"/>
                </a:schemeClr>
              </a:solidFill>
            </a:endParaRPr>
          </a:p>
          <a:p>
            <a:pPr lvl="1" algn="just"/>
            <a:endParaRPr lang="en-US" sz="2000" dirty="0">
              <a:solidFill>
                <a:schemeClr val="tx1">
                  <a:lumMod val="75000"/>
                  <a:lumOff val="25000"/>
                </a:schemeClr>
              </a:solidFill>
              <a:latin typeface="+mj-lt"/>
            </a:endParaRPr>
          </a:p>
          <a:p>
            <a:pPr lvl="1" algn="just"/>
            <a:r>
              <a:rPr lang="en-US" sz="2000" dirty="0">
                <a:solidFill>
                  <a:schemeClr val="tx1">
                    <a:lumMod val="75000"/>
                    <a:lumOff val="25000"/>
                  </a:schemeClr>
                </a:solidFill>
                <a:latin typeface="+mj-lt"/>
              </a:rPr>
              <a:t>More filters mean greater the depth of the activation map</a:t>
            </a:r>
          </a:p>
          <a:p>
            <a:pPr lvl="1" algn="just"/>
            <a:r>
              <a:rPr lang="en-US" sz="2000" dirty="0">
                <a:solidFill>
                  <a:schemeClr val="tx1">
                    <a:lumMod val="75000"/>
                    <a:lumOff val="25000"/>
                  </a:schemeClr>
                </a:solidFill>
                <a:latin typeface="+mj-lt"/>
              </a:rPr>
              <a:t>This results in more information about the input</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116" y="2855826"/>
            <a:ext cx="6197590" cy="276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70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3" end="13"/>
                                            </p:txEl>
                                          </p:spTgt>
                                        </p:tgtEl>
                                        <p:attrNameLst>
                                          <p:attrName>style.visibility</p:attrName>
                                        </p:attrNameLst>
                                      </p:cBhvr>
                                      <p:to>
                                        <p:strVal val="visible"/>
                                      </p:to>
                                    </p:set>
                                    <p:anim calcmode="lin" valueType="num">
                                      <p:cBhvr additive="base">
                                        <p:cTn id="19"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14" end="14"/>
                                            </p:txEl>
                                          </p:spTgt>
                                        </p:tgtEl>
                                        <p:attrNameLst>
                                          <p:attrName>style.visibility</p:attrName>
                                        </p:attrNameLst>
                                      </p:cBhvr>
                                      <p:to>
                                        <p:strVal val="visible"/>
                                      </p:to>
                                    </p:set>
                                    <p:anim calcmode="lin" valueType="num">
                                      <p:cBhvr additive="base">
                                        <p:cTn id="2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Going Deeper Through The Network</a:t>
            </a:r>
          </a:p>
          <a:p>
            <a:pPr algn="just"/>
            <a:endParaRPr lang="en-US" sz="4400" b="1" dirty="0"/>
          </a:p>
          <a:p>
            <a:pPr algn="just"/>
            <a:endParaRPr lang="en-US" sz="4400" b="1" dirty="0"/>
          </a:p>
          <a:p>
            <a:pPr algn="just"/>
            <a:endParaRPr lang="en-US" sz="4400" b="1" dirty="0"/>
          </a:p>
          <a:p>
            <a:pPr algn="just"/>
            <a:endParaRPr lang="en-US" sz="4400" b="1" dirty="0"/>
          </a:p>
        </p:txBody>
      </p:sp>
      <p:sp>
        <p:nvSpPr>
          <p:cNvPr id="8" name="Text Placeholder 22"/>
          <p:cNvSpPr txBox="1">
            <a:spLocks/>
          </p:cNvSpPr>
          <p:nvPr/>
        </p:nvSpPr>
        <p:spPr>
          <a:xfrm>
            <a:off x="208727" y="1518343"/>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en-US" dirty="0">
                <a:solidFill>
                  <a:schemeClr val="tx1">
                    <a:lumMod val="75000"/>
                    <a:lumOff val="25000"/>
                  </a:schemeClr>
                </a:solidFill>
                <a:latin typeface="+mj-lt"/>
              </a:rPr>
              <a:t>Many layers are interspersed between convolution layers (example: ReLu and Dropout)</a:t>
            </a:r>
          </a:p>
          <a:p>
            <a:pPr lvl="1" algn="just"/>
            <a:r>
              <a:rPr lang="en-US" dirty="0">
                <a:solidFill>
                  <a:schemeClr val="tx1">
                    <a:lumMod val="75000"/>
                    <a:lumOff val="25000"/>
                  </a:schemeClr>
                </a:solidFill>
                <a:latin typeface="+mj-lt"/>
              </a:rPr>
              <a:t>Introduction of nonlinearities</a:t>
            </a:r>
          </a:p>
          <a:p>
            <a:pPr lvl="1" algn="just"/>
            <a:r>
              <a:rPr lang="en-US" dirty="0">
                <a:solidFill>
                  <a:schemeClr val="tx1">
                    <a:lumMod val="75000"/>
                    <a:lumOff val="25000"/>
                  </a:schemeClr>
                </a:solidFill>
                <a:latin typeface="+mj-lt"/>
              </a:rPr>
              <a:t>Improve the robustness of the network and control overfitting</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262" y="3472477"/>
            <a:ext cx="11058827" cy="934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07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RelU</a:t>
            </a:r>
          </a:p>
          <a:p>
            <a:pPr algn="just"/>
            <a:endParaRPr lang="en-US" sz="4400" b="1" dirty="0"/>
          </a:p>
          <a:p>
            <a:pPr algn="just"/>
            <a:endParaRPr lang="en-US" sz="4400" b="1" dirty="0"/>
          </a:p>
          <a:p>
            <a:pPr algn="just"/>
            <a:endParaRPr lang="en-US" sz="4400" b="1" dirty="0"/>
          </a:p>
        </p:txBody>
      </p:sp>
      <mc:AlternateContent xmlns:mc="http://schemas.openxmlformats.org/markup-compatibility/2006" xmlns:a14="http://schemas.microsoft.com/office/drawing/2010/main">
        <mc:Choice Requires="a14">
          <p:sp>
            <p:nvSpPr>
              <p:cNvPr id="8" name="Text Placeholder 22"/>
              <p:cNvSpPr txBox="1">
                <a:spLocks/>
              </p:cNvSpPr>
              <p:nvPr/>
            </p:nvSpPr>
            <p:spPr>
              <a:xfrm>
                <a:off x="208727" y="1509568"/>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en-US" sz="2800" dirty="0">
                    <a:solidFill>
                      <a:schemeClr val="tx1">
                        <a:lumMod val="75000"/>
                        <a:lumOff val="25000"/>
                      </a:schemeClr>
                    </a:solidFill>
                    <a:latin typeface="+mj-lt"/>
                  </a:rPr>
                  <a:t>The Rectified Linear Unit has become very popular recently</a:t>
                </a:r>
              </a:p>
              <a:p>
                <a:pPr lvl="1" algn="just"/>
                <a:endParaRPr lang="en-US" sz="2800" dirty="0">
                  <a:solidFill>
                    <a:schemeClr val="tx1">
                      <a:lumMod val="75000"/>
                      <a:lumOff val="25000"/>
                    </a:schemeClr>
                  </a:solidFill>
                  <a:latin typeface="+mj-lt"/>
                </a:endParaRPr>
              </a:p>
              <a:p>
                <a:pPr marL="342900" lvl="1" indent="0" algn="ctr">
                  <a:buNone/>
                </a:pPr>
                <a14:m>
                  <m:oMathPara xmlns:m="http://schemas.openxmlformats.org/officeDocument/2006/math">
                    <m:oMathParaPr>
                      <m:jc m:val="centerGroup"/>
                    </m:oMathParaPr>
                    <m:oMath xmlns:m="http://schemas.openxmlformats.org/officeDocument/2006/math">
                      <m:r>
                        <a:rPr lang="en-US" sz="2800" i="1" dirty="0" smtClean="0">
                          <a:solidFill>
                            <a:schemeClr val="tx1">
                              <a:lumMod val="75000"/>
                              <a:lumOff val="25000"/>
                            </a:schemeClr>
                          </a:solidFill>
                          <a:latin typeface="Cambria Math" panose="02040503050406030204" pitchFamily="18" charset="0"/>
                        </a:rPr>
                        <m:t>𝑓</m:t>
                      </m:r>
                      <m:d>
                        <m:dPr>
                          <m:ctrlPr>
                            <a:rPr lang="en-US" sz="2800" i="1" dirty="0" smtClean="0">
                              <a:solidFill>
                                <a:schemeClr val="tx1">
                                  <a:lumMod val="75000"/>
                                  <a:lumOff val="25000"/>
                                </a:schemeClr>
                              </a:solidFill>
                              <a:latin typeface="Cambria Math" panose="02040503050406030204" pitchFamily="18" charset="0"/>
                            </a:rPr>
                          </m:ctrlPr>
                        </m:dPr>
                        <m:e>
                          <m:r>
                            <a:rPr lang="en-US" sz="2800" i="1" dirty="0" smtClean="0">
                              <a:solidFill>
                                <a:schemeClr val="tx1">
                                  <a:lumMod val="75000"/>
                                  <a:lumOff val="25000"/>
                                </a:schemeClr>
                              </a:solidFill>
                              <a:latin typeface="Cambria Math" panose="02040503050406030204" pitchFamily="18" charset="0"/>
                            </a:rPr>
                            <m:t>𝑥</m:t>
                          </m:r>
                        </m:e>
                      </m:d>
                      <m:r>
                        <a:rPr lang="en-US" sz="2800" i="1" dirty="0" smtClean="0">
                          <a:solidFill>
                            <a:schemeClr val="tx1">
                              <a:lumMod val="75000"/>
                              <a:lumOff val="25000"/>
                            </a:schemeClr>
                          </a:solidFill>
                          <a:latin typeface="Cambria Math" panose="02040503050406030204" pitchFamily="18" charset="0"/>
                        </a:rPr>
                        <m:t>=</m:t>
                      </m:r>
                      <m:func>
                        <m:funcPr>
                          <m:ctrlPr>
                            <a:rPr lang="en-US" sz="2800" i="1" dirty="0" smtClean="0">
                              <a:solidFill>
                                <a:schemeClr val="tx1">
                                  <a:lumMod val="75000"/>
                                  <a:lumOff val="25000"/>
                                </a:schemeClr>
                              </a:solidFill>
                              <a:latin typeface="Cambria Math" panose="02040503050406030204" pitchFamily="18" charset="0"/>
                            </a:rPr>
                          </m:ctrlPr>
                        </m:funcPr>
                        <m:fName>
                          <m:r>
                            <m:rPr>
                              <m:sty m:val="p"/>
                            </m:rPr>
                            <a:rPr lang="en-US" sz="2800" i="0" dirty="0" smtClean="0">
                              <a:solidFill>
                                <a:schemeClr val="tx1">
                                  <a:lumMod val="75000"/>
                                  <a:lumOff val="25000"/>
                                </a:schemeClr>
                              </a:solidFill>
                              <a:latin typeface="Cambria Math" panose="02040503050406030204" pitchFamily="18" charset="0"/>
                            </a:rPr>
                            <m:t>max</m:t>
                          </m:r>
                        </m:fName>
                        <m:e>
                          <m:d>
                            <m:dPr>
                              <m:ctrlPr>
                                <a:rPr lang="en-US" sz="2800" i="1" dirty="0" smtClean="0">
                                  <a:solidFill>
                                    <a:schemeClr val="tx1">
                                      <a:lumMod val="75000"/>
                                      <a:lumOff val="25000"/>
                                    </a:schemeClr>
                                  </a:solidFill>
                                  <a:latin typeface="Cambria Math" panose="02040503050406030204" pitchFamily="18" charset="0"/>
                                </a:rPr>
                              </m:ctrlPr>
                            </m:dPr>
                            <m:e>
                              <m:r>
                                <a:rPr lang="en-US" sz="2800" i="1" dirty="0" smtClean="0">
                                  <a:solidFill>
                                    <a:schemeClr val="tx1">
                                      <a:lumMod val="75000"/>
                                      <a:lumOff val="25000"/>
                                    </a:schemeClr>
                                  </a:solidFill>
                                  <a:latin typeface="Cambria Math" panose="02040503050406030204" pitchFamily="18" charset="0"/>
                                </a:rPr>
                                <m:t>0,</m:t>
                              </m:r>
                              <m:r>
                                <a:rPr lang="en-US" sz="2800" i="1" dirty="0" smtClean="0">
                                  <a:solidFill>
                                    <a:schemeClr val="tx1">
                                      <a:lumMod val="75000"/>
                                      <a:lumOff val="25000"/>
                                    </a:schemeClr>
                                  </a:solidFill>
                                  <a:latin typeface="Cambria Math" panose="02040503050406030204" pitchFamily="18" charset="0"/>
                                </a:rPr>
                                <m:t>𝑥</m:t>
                              </m:r>
                            </m:e>
                          </m:d>
                        </m:e>
                      </m:func>
                    </m:oMath>
                  </m:oMathPara>
                </a14:m>
                <a:endParaRPr lang="en-US" sz="2800" dirty="0">
                  <a:solidFill>
                    <a:schemeClr val="tx1">
                      <a:lumMod val="75000"/>
                      <a:lumOff val="25000"/>
                    </a:schemeClr>
                  </a:solidFill>
                  <a:latin typeface="+mj-lt"/>
                </a:endParaRPr>
              </a:p>
              <a:p>
                <a:pPr marL="342900" lvl="1" indent="0" algn="ctr">
                  <a:buNone/>
                </a:pPr>
                <a:endParaRPr lang="en-US" sz="2800" dirty="0">
                  <a:solidFill>
                    <a:schemeClr val="tx1">
                      <a:lumMod val="75000"/>
                      <a:lumOff val="25000"/>
                    </a:schemeClr>
                  </a:solidFill>
                  <a:latin typeface="+mj-lt"/>
                </a:endParaRPr>
              </a:p>
              <a:p>
                <a:pPr lvl="1" algn="just"/>
                <a:r>
                  <a:rPr lang="en-US" sz="2800" dirty="0">
                    <a:solidFill>
                      <a:schemeClr val="tx1">
                        <a:lumMod val="75000"/>
                        <a:lumOff val="25000"/>
                      </a:schemeClr>
                    </a:solidFill>
                    <a:latin typeface="+mj-lt"/>
                  </a:rPr>
                  <a:t>Activation is simply thresholded at zero</a:t>
                </a:r>
              </a:p>
              <a:p>
                <a:pPr lvl="1" algn="just"/>
                <a:r>
                  <a:rPr lang="en-US" sz="2800" dirty="0">
                    <a:solidFill>
                      <a:schemeClr val="tx1">
                        <a:lumMod val="75000"/>
                        <a:lumOff val="25000"/>
                      </a:schemeClr>
                    </a:solidFill>
                    <a:latin typeface="+mj-lt"/>
                  </a:rPr>
                  <a:t>It was found to greatly accelerate (Krizhevsky et al.) the convergence of stochastic gradient descent compared to the sigmoid/tanh functions</a:t>
                </a:r>
              </a:p>
              <a:p>
                <a:pPr lvl="1" algn="just"/>
                <a:r>
                  <a:rPr lang="en-US" sz="2800" dirty="0">
                    <a:solidFill>
                      <a:schemeClr val="tx1">
                        <a:lumMod val="75000"/>
                        <a:lumOff val="25000"/>
                      </a:schemeClr>
                    </a:solidFill>
                    <a:latin typeface="+mj-lt"/>
                  </a:rPr>
                  <a:t>Compared to tanh/sigmoid neurons that involve expensive operations (exponentials, etc.), the ReLU is simply thresholding</a:t>
                </a:r>
              </a:p>
            </p:txBody>
          </p:sp>
        </mc:Choice>
        <mc:Fallback xmlns="">
          <p:sp>
            <p:nvSpPr>
              <p:cNvPr id="8" name="Text Placeholder 22"/>
              <p:cNvSpPr txBox="1">
                <a:spLocks noRot="1" noChangeAspect="1" noMove="1" noResize="1" noEditPoints="1" noAdjustHandles="1" noChangeArrowheads="1" noChangeShapeType="1" noTextEdit="1"/>
              </p:cNvSpPr>
              <p:nvPr/>
            </p:nvSpPr>
            <p:spPr>
              <a:xfrm>
                <a:off x="208727" y="1509568"/>
                <a:ext cx="11589135" cy="5118939"/>
              </a:xfrm>
              <a:prstGeom prst="rect">
                <a:avLst/>
              </a:prstGeom>
              <a:blipFill rotWithShape="1">
                <a:blip r:embed="rId3"/>
                <a:stretch>
                  <a:fillRect t="-2026" r="-1105"/>
                </a:stretch>
              </a:blipFill>
            </p:spPr>
            <p:txBody>
              <a:bodyPr/>
              <a:lstStyle/>
              <a:p>
                <a:r>
                  <a:rPr lang="en-US">
                    <a:noFill/>
                  </a:rPr>
                  <a:t> </a:t>
                </a:r>
              </a:p>
            </p:txBody>
          </p:sp>
        </mc:Fallback>
      </mc:AlternateContent>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792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Dropout</a:t>
            </a:r>
          </a:p>
          <a:p>
            <a:pPr algn="just"/>
            <a:endParaRPr lang="en-US" sz="4400" b="1" dirty="0"/>
          </a:p>
          <a:p>
            <a:pPr algn="just"/>
            <a:endParaRPr lang="en-US" sz="4400" b="1" dirty="0"/>
          </a:p>
          <a:p>
            <a:pPr algn="just"/>
            <a:endParaRPr lang="en-US" sz="4400" b="1" dirty="0"/>
          </a:p>
        </p:txBody>
      </p:sp>
      <p:sp>
        <p:nvSpPr>
          <p:cNvPr id="8" name="Text Placeholder 22"/>
          <p:cNvSpPr txBox="1">
            <a:spLocks/>
          </p:cNvSpPr>
          <p:nvPr/>
        </p:nvSpPr>
        <p:spPr>
          <a:xfrm>
            <a:off x="293133" y="1481433"/>
            <a:ext cx="11589135" cy="511893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en-US" dirty="0">
                <a:solidFill>
                  <a:schemeClr val="tx1">
                    <a:lumMod val="75000"/>
                    <a:lumOff val="25000"/>
                  </a:schemeClr>
                </a:solidFill>
                <a:latin typeface="+mj-lt"/>
              </a:rPr>
              <a:t>A form of ensemble learning</a:t>
            </a:r>
          </a:p>
          <a:p>
            <a:pPr lvl="1" algn="just"/>
            <a:r>
              <a:rPr lang="en-US" dirty="0">
                <a:solidFill>
                  <a:schemeClr val="tx1">
                    <a:lumMod val="75000"/>
                    <a:lumOff val="25000"/>
                  </a:schemeClr>
                </a:solidFill>
                <a:latin typeface="+mj-lt"/>
              </a:rPr>
              <a:t>Avoids overfitting (by preventing inter-dependencies from emerging between nodes)</a:t>
            </a:r>
          </a:p>
          <a:p>
            <a:pPr lvl="1" algn="just"/>
            <a:r>
              <a:rPr lang="en-US" dirty="0">
                <a:solidFill>
                  <a:schemeClr val="tx1">
                    <a:lumMod val="75000"/>
                    <a:lumOff val="25000"/>
                  </a:schemeClr>
                </a:solidFill>
                <a:latin typeface="+mj-lt"/>
              </a:rPr>
              <a:t>Dropout - an extreme version of bagging</a:t>
            </a:r>
          </a:p>
          <a:p>
            <a:pPr lvl="1" algn="just"/>
            <a:r>
              <a:rPr lang="en-US" dirty="0">
                <a:solidFill>
                  <a:schemeClr val="tx1">
                    <a:lumMod val="75000"/>
                    <a:lumOff val="25000"/>
                  </a:schemeClr>
                </a:solidFill>
                <a:latin typeface="+mj-lt"/>
              </a:rPr>
              <a:t>At each training step, the dropout procedure creates a different network by removing some neurons randomly</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63" t="3570" r="1934" b="5182"/>
          <a:stretch/>
        </p:blipFill>
        <p:spPr bwMode="auto">
          <a:xfrm>
            <a:off x="2982350" y="3956495"/>
            <a:ext cx="5458265" cy="254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40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2" name="Shape 702"/>
          <p:cNvPicPr preferRelativeResize="0"/>
          <p:nvPr/>
        </p:nvPicPr>
        <p:blipFill>
          <a:blip r:embed="rId3">
            <a:alphaModFix/>
          </a:blip>
          <a:stretch>
            <a:fillRect/>
          </a:stretch>
        </p:blipFill>
        <p:spPr>
          <a:xfrm>
            <a:off x="836098" y="1659989"/>
            <a:ext cx="9855349" cy="4356900"/>
          </a:xfrm>
          <a:prstGeom prst="rect">
            <a:avLst/>
          </a:prstGeom>
          <a:noFill/>
          <a:ln>
            <a:noFill/>
          </a:ln>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Fully Connected Layer (FC layer)</a:t>
            </a:r>
          </a:p>
          <a:p>
            <a:pPr algn="just"/>
            <a:endParaRPr lang="en-US" sz="4400" b="1" dirty="0"/>
          </a:p>
          <a:p>
            <a:pPr algn="just"/>
            <a:endParaRPr lang="en-US" sz="4400" b="1" dirty="0"/>
          </a:p>
          <a:p>
            <a:pPr algn="just"/>
            <a:endParaRPr lang="en-US" sz="4400" b="1"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914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84738" y="15560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endParaRPr lang="en-US" sz="4400" b="1" dirty="0"/>
          </a:p>
        </p:txBody>
      </p:sp>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t>Compositional Data</a:t>
            </a:r>
          </a:p>
          <a:p>
            <a:pPr algn="just"/>
            <a:endParaRPr lang="en-US" sz="4400" b="1" dirty="0"/>
          </a:p>
          <a:p>
            <a:pPr algn="just"/>
            <a:r>
              <a:rPr lang="en-US" sz="4400" dirty="0"/>
              <a:t>Sound</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552" y="6153916"/>
            <a:ext cx="1428750" cy="48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372" y="2061072"/>
            <a:ext cx="4717708" cy="410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59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5.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6.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7.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CB9E75-A460-42D0-BC11-EC531E59AB28}">
  <ds:schemaRefs>
    <ds:schemaRef ds:uri="http://schemas.microsoft.com/sharepoint/v3/contenttype/forms"/>
  </ds:schemaRefs>
</ds:datastoreItem>
</file>

<file path=customXml/itemProps2.xml><?xml version="1.0" encoding="utf-8"?>
<ds:datastoreItem xmlns:ds="http://schemas.openxmlformats.org/officeDocument/2006/customXml" ds:itemID="{A383C830-5CE3-494B-8273-D209C7DDB282}">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9bc6b55d-a734-43bd-8eab-fb065c703cf5"/>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5C990B1-552C-4BC2-8F55-9992DEBD0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3904</Words>
  <Application>Microsoft Office PowerPoint</Application>
  <PresentationFormat>Custom</PresentationFormat>
  <Paragraphs>775</Paragraphs>
  <Slides>88</Slides>
  <Notes>88</Notes>
  <HiddenSlides>0</HiddenSlides>
  <MMClips>0</MMClips>
  <ScaleCrop>false</ScaleCrop>
  <HeadingPairs>
    <vt:vector size="8" baseType="variant">
      <vt:variant>
        <vt:lpstr>Fonts Used</vt:lpstr>
      </vt:variant>
      <vt:variant>
        <vt:i4>14</vt:i4>
      </vt:variant>
      <vt:variant>
        <vt:lpstr>Theme</vt:lpstr>
      </vt:variant>
      <vt:variant>
        <vt:i4>7</vt:i4>
      </vt:variant>
      <vt:variant>
        <vt:lpstr>Embedded OLE Servers</vt:lpstr>
      </vt:variant>
      <vt:variant>
        <vt:i4>1</vt:i4>
      </vt:variant>
      <vt:variant>
        <vt:lpstr>Slide Titles</vt:lpstr>
      </vt:variant>
      <vt:variant>
        <vt:i4>88</vt:i4>
      </vt:variant>
    </vt:vector>
  </HeadingPairs>
  <TitlesOfParts>
    <vt:vector size="110" baseType="lpstr">
      <vt:lpstr>ＭＳ Ｐゴシック</vt:lpstr>
      <vt:lpstr>SimSun</vt:lpstr>
      <vt:lpstr>Arial</vt:lpstr>
      <vt:lpstr>Calibri</vt:lpstr>
      <vt:lpstr>Cambria Math</vt:lpstr>
      <vt:lpstr>Consolas</vt:lpstr>
      <vt:lpstr>Courier New</vt:lpstr>
      <vt:lpstr>Segoe Pro</vt:lpstr>
      <vt:lpstr>Segoe UI</vt:lpstr>
      <vt:lpstr>Segoe UI Light</vt:lpstr>
      <vt:lpstr>Segoe UI Semibold</vt:lpstr>
      <vt:lpstr>Times New Roman</vt:lpstr>
      <vt:lpstr>Wingdings</vt:lpstr>
      <vt:lpstr>Zapf Dingbats</vt:lpstr>
      <vt:lpstr>COLOR TEMPLATE</vt:lpstr>
      <vt:lpstr>1_WHITE TEMPLATE</vt:lpstr>
      <vt:lpstr>2_WHITE TEMPLATE</vt:lpstr>
      <vt:lpstr>FY15 Enterprise identity theme</vt:lpstr>
      <vt:lpstr>1_Windows Server</vt:lpstr>
      <vt:lpstr>2_Windows Server</vt:lpstr>
      <vt:lpstr>3_WHITE TEMPLATE</vt:lpstr>
      <vt:lpstr>think-cell Slide</vt:lpstr>
      <vt:lpstr>Deep Learning</vt:lpstr>
      <vt:lpstr>PowerPoint Presentation</vt:lpstr>
      <vt:lpstr>Introduction to Deep Learning</vt:lpstr>
      <vt:lpstr>PowerPoint Presentation</vt:lpstr>
      <vt:lpstr>PowerPoint Presentation</vt:lpstr>
      <vt:lpstr>PowerPoint Presentation</vt:lpstr>
      <vt:lpstr>PowerPoint Presentation</vt:lpstr>
      <vt:lpstr>PowerPoint Presentation</vt:lpstr>
      <vt:lpstr>PowerPoint Presentation</vt:lpstr>
      <vt:lpstr>Traditional vs Deep Learning</vt:lpstr>
      <vt:lpstr>PowerPoint Presentation</vt:lpstr>
      <vt:lpstr>PowerPoint Presentation</vt:lpstr>
      <vt:lpstr>When does Deep Learning work better than Traditional Approaches?</vt:lpstr>
      <vt:lpstr>PowerPoint Presentation</vt:lpstr>
      <vt:lpstr>PowerPoint Presentation</vt:lpstr>
      <vt:lpstr>PowerPoint Presentation</vt:lpstr>
      <vt:lpstr>PowerPoint Presentation</vt:lpstr>
      <vt:lpstr>Deep Learning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Learning Frameworks</vt:lpstr>
      <vt:lpstr>PowerPoint Presentation</vt:lpstr>
      <vt:lpstr>PowerPoint Presentation</vt:lpstr>
      <vt:lpstr>PowerPoint Presentation</vt:lpstr>
      <vt:lpstr>PowerPoint Presentation</vt:lpstr>
      <vt:lpstr>Deep Learning And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2016-06-29T18:21:09Z</dcterms:created>
  <dcterms:modified xsi:type="dcterms:W3CDTF">2017-11-18T09:40:38Z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miprasad@microsoft.com</vt:lpwstr>
  </property>
  <property fmtid="{D5CDD505-2E9C-101B-9397-08002B2CF9AE}" pid="6" name="MSIP_Label_f42aa342-8706-4288-bd11-ebb85995028c_SetDate">
    <vt:lpwstr>2017-11-18T07:52:34.0500089Z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